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3" r:id="rId2"/>
    <p:sldId id="284" r:id="rId3"/>
    <p:sldId id="259" r:id="rId4"/>
    <p:sldId id="262" r:id="rId5"/>
    <p:sldId id="261" r:id="rId6"/>
    <p:sldId id="263" r:id="rId7"/>
    <p:sldId id="286" r:id="rId8"/>
    <p:sldId id="265" r:id="rId9"/>
    <p:sldId id="293" r:id="rId10"/>
    <p:sldId id="264" r:id="rId11"/>
    <p:sldId id="287" r:id="rId12"/>
    <p:sldId id="288" r:id="rId13"/>
    <p:sldId id="292" r:id="rId14"/>
    <p:sldId id="289" r:id="rId15"/>
    <p:sldId id="290" r:id="rId16"/>
    <p:sldId id="291" r:id="rId17"/>
    <p:sldId id="268" r:id="rId18"/>
    <p:sldId id="269" r:id="rId19"/>
    <p:sldId id="270" r:id="rId20"/>
    <p:sldId id="271" r:id="rId21"/>
    <p:sldId id="294" r:id="rId22"/>
    <p:sldId id="295" r:id="rId23"/>
    <p:sldId id="296" r:id="rId24"/>
    <p:sldId id="297" r:id="rId25"/>
    <p:sldId id="298" r:id="rId26"/>
    <p:sldId id="272" r:id="rId27"/>
    <p:sldId id="273" r:id="rId28"/>
    <p:sldId id="274" r:id="rId29"/>
    <p:sldId id="276" r:id="rId30"/>
    <p:sldId id="28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330" autoAdjust="0"/>
  </p:normalViewPr>
  <p:slideViewPr>
    <p:cSldViewPr snapToGrid="0">
      <p:cViewPr varScale="1">
        <p:scale>
          <a:sx n="79" d="100"/>
          <a:sy n="79" d="100"/>
        </p:scale>
        <p:origin x="17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5954D-D432-4739-A079-796C3464D020}" type="datetimeFigureOut">
              <a:rPr lang="zh-CN" altLang="en-US" smtClean="0"/>
              <a:t>2018/5/17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F4171-8387-433A-BD2E-DBA61258697A}" type="slidenum">
              <a:rPr lang="zh-CN" altLang="en-US" smtClean="0"/>
              <a:t>‹#›</a:t>
            </a:fld>
            <a:endParaRPr lang="zh-CN" altLang="en-US"/>
          </a:p>
        </p:txBody>
      </p:sp>
    </p:spTree>
    <p:extLst>
      <p:ext uri="{BB962C8B-B14F-4D97-AF65-F5344CB8AC3E}">
        <p14:creationId xmlns:p14="http://schemas.microsoft.com/office/powerpoint/2010/main" val="118115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F4171-8387-433A-BD2E-DBA61258697A}" type="slidenum">
              <a:rPr lang="zh-CN" altLang="en-US" smtClean="0"/>
              <a:t>2</a:t>
            </a:fld>
            <a:endParaRPr lang="zh-CN" altLang="en-US"/>
          </a:p>
        </p:txBody>
      </p:sp>
    </p:spTree>
    <p:extLst>
      <p:ext uri="{BB962C8B-B14F-4D97-AF65-F5344CB8AC3E}">
        <p14:creationId xmlns:p14="http://schemas.microsoft.com/office/powerpoint/2010/main" val="161421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F4171-8387-433A-BD2E-DBA61258697A}" type="slidenum">
              <a:rPr lang="zh-CN" altLang="en-US" smtClean="0"/>
              <a:t>3</a:t>
            </a:fld>
            <a:endParaRPr lang="zh-CN" altLang="en-US"/>
          </a:p>
        </p:txBody>
      </p:sp>
    </p:spTree>
    <p:extLst>
      <p:ext uri="{BB962C8B-B14F-4D97-AF65-F5344CB8AC3E}">
        <p14:creationId xmlns:p14="http://schemas.microsoft.com/office/powerpoint/2010/main" val="2338511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F4171-8387-433A-BD2E-DBA61258697A}" type="slidenum">
              <a:rPr lang="zh-CN" altLang="en-US" smtClean="0"/>
              <a:t>26</a:t>
            </a:fld>
            <a:endParaRPr lang="zh-CN" altLang="en-US"/>
          </a:p>
        </p:txBody>
      </p:sp>
    </p:spTree>
    <p:extLst>
      <p:ext uri="{BB962C8B-B14F-4D97-AF65-F5344CB8AC3E}">
        <p14:creationId xmlns:p14="http://schemas.microsoft.com/office/powerpoint/2010/main" val="1656119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F3F4171-8387-433A-BD2E-DBA61258697A}" type="slidenum">
              <a:rPr lang="zh-CN" altLang="en-US" smtClean="0"/>
              <a:t>28</a:t>
            </a:fld>
            <a:endParaRPr lang="zh-CN" altLang="en-US"/>
          </a:p>
        </p:txBody>
      </p:sp>
    </p:spTree>
    <p:extLst>
      <p:ext uri="{BB962C8B-B14F-4D97-AF65-F5344CB8AC3E}">
        <p14:creationId xmlns:p14="http://schemas.microsoft.com/office/powerpoint/2010/main" val="412393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98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6" name="组合 5"/>
          <p:cNvGrpSpPr/>
          <p:nvPr userDrawn="1"/>
        </p:nvGrpSpPr>
        <p:grpSpPr>
          <a:xfrm>
            <a:off x="-54770" y="4178801"/>
            <a:ext cx="12277250" cy="2704917"/>
            <a:chOff x="-54770" y="4178801"/>
            <a:chExt cx="12277250" cy="2704917"/>
          </a:xfrm>
        </p:grpSpPr>
        <p:sp>
          <p:nvSpPr>
            <p:cNvPr id="7"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7479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10899"/>
          <a:stretch/>
        </p:blipFill>
        <p:spPr>
          <a:xfrm>
            <a:off x="0" y="0"/>
            <a:ext cx="12221029" cy="6858000"/>
          </a:xfrm>
          <a:prstGeom prst="rect">
            <a:avLst/>
          </a:prstGeom>
        </p:spPr>
      </p:pic>
      <p:sp>
        <p:nvSpPr>
          <p:cNvPr id="8" name="矩形 7"/>
          <p:cNvSpPr/>
          <p:nvPr userDrawn="1"/>
        </p:nvSpPr>
        <p:spPr>
          <a:xfrm>
            <a:off x="-1" y="0"/>
            <a:ext cx="12337143"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userDrawn="1"/>
        </p:nvGrpSpPr>
        <p:grpSpPr>
          <a:xfrm>
            <a:off x="-1" y="2131146"/>
            <a:ext cx="13152938" cy="5993685"/>
            <a:chOff x="-1" y="2131146"/>
            <a:chExt cx="13152938" cy="5993685"/>
          </a:xfrm>
        </p:grpSpPr>
        <p:sp>
          <p:nvSpPr>
            <p:cNvPr id="15" name="等腰三角形 14"/>
            <p:cNvSpPr/>
            <p:nvPr/>
          </p:nvSpPr>
          <p:spPr>
            <a:xfrm rot="5400000">
              <a:off x="357187" y="2386013"/>
              <a:ext cx="3362325" cy="4076700"/>
            </a:xfrm>
            <a:prstGeom prst="triangle">
              <a:avLst>
                <a:gd name="adj" fmla="val 6974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5400000">
              <a:off x="747711" y="2776538"/>
              <a:ext cx="2581276" cy="4076700"/>
            </a:xfrm>
            <a:prstGeom prst="triangle">
              <a:avLst>
                <a:gd name="adj" fmla="val 60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1" y="5080000"/>
              <a:ext cx="5558971" cy="1025526"/>
            </a:xfrm>
            <a:prstGeom prst="triangle">
              <a:avLst>
                <a:gd name="adj" fmla="val 7318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4"/>
            <p:cNvSpPr/>
            <p:nvPr/>
          </p:nvSpPr>
          <p:spPr>
            <a:xfrm rot="2070720">
              <a:off x="4962617" y="2187259"/>
              <a:ext cx="3133791" cy="4151912"/>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Lst>
              <a:ahLst/>
              <a:cxnLst>
                <a:cxn ang="0">
                  <a:pos x="connsiteX0" y="connsiteY0"/>
                </a:cxn>
                <a:cxn ang="0">
                  <a:pos x="connsiteX1" y="connsiteY1"/>
                </a:cxn>
                <a:cxn ang="0">
                  <a:pos x="connsiteX2" y="connsiteY2"/>
                </a:cxn>
                <a:cxn ang="0">
                  <a:pos x="connsiteX3" y="connsiteY3"/>
                </a:cxn>
              </a:cxnLst>
              <a:rect l="l" t="t" r="r" b="b"/>
              <a:pathLst>
                <a:path w="3133791" h="4151912">
                  <a:moveTo>
                    <a:pt x="0" y="4151912"/>
                  </a:moveTo>
                  <a:lnTo>
                    <a:pt x="3133791" y="0"/>
                  </a:lnTo>
                  <a:lnTo>
                    <a:pt x="1809247" y="4151912"/>
                  </a:lnTo>
                  <a:lnTo>
                    <a:pt x="0" y="41519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4"/>
            <p:cNvSpPr/>
            <p:nvPr/>
          </p:nvSpPr>
          <p:spPr>
            <a:xfrm rot="2070720">
              <a:off x="367168" y="4492756"/>
              <a:ext cx="4585426" cy="3632075"/>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4516255"/>
                <a:gd name="connsiteY0" fmla="*/ 3183626 h 4151912"/>
                <a:gd name="connsiteX1" fmla="*/ 4516255 w 4516255"/>
                <a:gd name="connsiteY1" fmla="*/ 0 h 4151912"/>
                <a:gd name="connsiteX2" fmla="*/ 3191711 w 4516255"/>
                <a:gd name="connsiteY2" fmla="*/ 4151912 h 4151912"/>
                <a:gd name="connsiteX3" fmla="*/ 0 w 4516255"/>
                <a:gd name="connsiteY3" fmla="*/ 3183626 h 4151912"/>
                <a:gd name="connsiteX0" fmla="*/ 0 w 4516255"/>
                <a:gd name="connsiteY0" fmla="*/ 3183626 h 3660525"/>
                <a:gd name="connsiteX1" fmla="*/ 4516255 w 4516255"/>
                <a:gd name="connsiteY1" fmla="*/ 0 h 3660525"/>
                <a:gd name="connsiteX2" fmla="*/ 611323 w 4516255"/>
                <a:gd name="connsiteY2" fmla="*/ 3660525 h 3660525"/>
                <a:gd name="connsiteX3" fmla="*/ 0 w 4516255"/>
                <a:gd name="connsiteY3" fmla="*/ 3183626 h 3660525"/>
                <a:gd name="connsiteX0" fmla="*/ 0 w 4558936"/>
                <a:gd name="connsiteY0" fmla="*/ 3155176 h 3632075"/>
                <a:gd name="connsiteX1" fmla="*/ 4558936 w 4558936"/>
                <a:gd name="connsiteY1" fmla="*/ 0 h 3632075"/>
                <a:gd name="connsiteX2" fmla="*/ 611323 w 4558936"/>
                <a:gd name="connsiteY2" fmla="*/ 3632075 h 3632075"/>
                <a:gd name="connsiteX3" fmla="*/ 0 w 4558936"/>
                <a:gd name="connsiteY3" fmla="*/ 3155176 h 3632075"/>
                <a:gd name="connsiteX0" fmla="*/ 0 w 4585426"/>
                <a:gd name="connsiteY0" fmla="*/ 3150272 h 3632075"/>
                <a:gd name="connsiteX1" fmla="*/ 4585426 w 4585426"/>
                <a:gd name="connsiteY1" fmla="*/ 0 h 3632075"/>
                <a:gd name="connsiteX2" fmla="*/ 637813 w 4585426"/>
                <a:gd name="connsiteY2" fmla="*/ 3632075 h 3632075"/>
                <a:gd name="connsiteX3" fmla="*/ 0 w 4585426"/>
                <a:gd name="connsiteY3" fmla="*/ 3150272 h 3632075"/>
              </a:gdLst>
              <a:ahLst/>
              <a:cxnLst>
                <a:cxn ang="0">
                  <a:pos x="connsiteX0" y="connsiteY0"/>
                </a:cxn>
                <a:cxn ang="0">
                  <a:pos x="connsiteX1" y="connsiteY1"/>
                </a:cxn>
                <a:cxn ang="0">
                  <a:pos x="connsiteX2" y="connsiteY2"/>
                </a:cxn>
                <a:cxn ang="0">
                  <a:pos x="connsiteX3" y="connsiteY3"/>
                </a:cxn>
              </a:cxnLst>
              <a:rect l="l" t="t" r="r" b="b"/>
              <a:pathLst>
                <a:path w="4585426" h="3632075">
                  <a:moveTo>
                    <a:pt x="0" y="3150272"/>
                  </a:moveTo>
                  <a:lnTo>
                    <a:pt x="4585426" y="0"/>
                  </a:lnTo>
                  <a:lnTo>
                    <a:pt x="637813" y="3632075"/>
                  </a:lnTo>
                  <a:lnTo>
                    <a:pt x="0" y="315027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6"/>
            <p:cNvSpPr/>
            <p:nvPr/>
          </p:nvSpPr>
          <p:spPr>
            <a:xfrm>
              <a:off x="7107362" y="3450767"/>
              <a:ext cx="4968421" cy="2111376"/>
            </a:xfrm>
            <a:custGeom>
              <a:avLst/>
              <a:gdLst>
                <a:gd name="connsiteX0" fmla="*/ 0 w 5558971"/>
                <a:gd name="connsiteY0" fmla="*/ 1025526 h 1025526"/>
                <a:gd name="connsiteX1" fmla="*/ 4068222 w 5558971"/>
                <a:gd name="connsiteY1" fmla="*/ 0 h 1025526"/>
                <a:gd name="connsiteX2" fmla="*/ 5558971 w 5558971"/>
                <a:gd name="connsiteY2" fmla="*/ 1025526 h 1025526"/>
                <a:gd name="connsiteX3" fmla="*/ 0 w 5558971"/>
                <a:gd name="connsiteY3" fmla="*/ 1025526 h 1025526"/>
                <a:gd name="connsiteX0" fmla="*/ 0 w 5558971"/>
                <a:gd name="connsiteY0" fmla="*/ 2130426 h 2130426"/>
                <a:gd name="connsiteX1" fmla="*/ 2468022 w 5558971"/>
                <a:gd name="connsiteY1" fmla="*/ 0 h 2130426"/>
                <a:gd name="connsiteX2" fmla="*/ 5558971 w 5558971"/>
                <a:gd name="connsiteY2" fmla="*/ 2130426 h 2130426"/>
                <a:gd name="connsiteX3" fmla="*/ 0 w 5558971"/>
                <a:gd name="connsiteY3" fmla="*/ 2130426 h 2130426"/>
                <a:gd name="connsiteX0" fmla="*/ 0 w 4968421"/>
                <a:gd name="connsiteY0" fmla="*/ 1463676 h 2130426"/>
                <a:gd name="connsiteX1" fmla="*/ 1877472 w 4968421"/>
                <a:gd name="connsiteY1" fmla="*/ 0 h 2130426"/>
                <a:gd name="connsiteX2" fmla="*/ 4968421 w 4968421"/>
                <a:gd name="connsiteY2" fmla="*/ 2130426 h 2130426"/>
                <a:gd name="connsiteX3" fmla="*/ 0 w 4968421"/>
                <a:gd name="connsiteY3" fmla="*/ 1463676 h 2130426"/>
                <a:gd name="connsiteX0" fmla="*/ 0 w 4968421"/>
                <a:gd name="connsiteY0" fmla="*/ 1444626 h 2111376"/>
                <a:gd name="connsiteX1" fmla="*/ 1858422 w 4968421"/>
                <a:gd name="connsiteY1" fmla="*/ 0 h 2111376"/>
                <a:gd name="connsiteX2" fmla="*/ 4968421 w 4968421"/>
                <a:gd name="connsiteY2" fmla="*/ 2111376 h 2111376"/>
                <a:gd name="connsiteX3" fmla="*/ 0 w 4968421"/>
                <a:gd name="connsiteY3" fmla="*/ 1444626 h 2111376"/>
                <a:gd name="connsiteX0" fmla="*/ 0 w 4968421"/>
                <a:gd name="connsiteY0" fmla="*/ 1444626 h 2111376"/>
                <a:gd name="connsiteX1" fmla="*/ 1877472 w 4968421"/>
                <a:gd name="connsiteY1" fmla="*/ 0 h 2111376"/>
                <a:gd name="connsiteX2" fmla="*/ 4968421 w 4968421"/>
                <a:gd name="connsiteY2" fmla="*/ 2111376 h 2111376"/>
                <a:gd name="connsiteX3" fmla="*/ 0 w 4968421"/>
                <a:gd name="connsiteY3" fmla="*/ 1444626 h 2111376"/>
              </a:gdLst>
              <a:ahLst/>
              <a:cxnLst>
                <a:cxn ang="0">
                  <a:pos x="connsiteX0" y="connsiteY0"/>
                </a:cxn>
                <a:cxn ang="0">
                  <a:pos x="connsiteX1" y="connsiteY1"/>
                </a:cxn>
                <a:cxn ang="0">
                  <a:pos x="connsiteX2" y="connsiteY2"/>
                </a:cxn>
                <a:cxn ang="0">
                  <a:pos x="connsiteX3" y="connsiteY3"/>
                </a:cxn>
              </a:cxnLst>
              <a:rect l="l" t="t" r="r" b="b"/>
              <a:pathLst>
                <a:path w="4968421" h="2111376">
                  <a:moveTo>
                    <a:pt x="0" y="1444626"/>
                  </a:moveTo>
                  <a:lnTo>
                    <a:pt x="1877472" y="0"/>
                  </a:lnTo>
                  <a:lnTo>
                    <a:pt x="4968421" y="2111376"/>
                  </a:lnTo>
                  <a:lnTo>
                    <a:pt x="0" y="144462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4"/>
            <p:cNvSpPr/>
            <p:nvPr/>
          </p:nvSpPr>
          <p:spPr>
            <a:xfrm rot="2070720">
              <a:off x="9367705" y="2131146"/>
              <a:ext cx="3785232" cy="2619416"/>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3785232"/>
                <a:gd name="connsiteY0" fmla="*/ 4151912 h 4151912"/>
                <a:gd name="connsiteX1" fmla="*/ 3133791 w 3785232"/>
                <a:gd name="connsiteY1" fmla="*/ 0 h 4151912"/>
                <a:gd name="connsiteX2" fmla="*/ 3785232 w 3785232"/>
                <a:gd name="connsiteY2" fmla="*/ 4134132 h 4151912"/>
                <a:gd name="connsiteX3" fmla="*/ 0 w 3785232"/>
                <a:gd name="connsiteY3" fmla="*/ 4151912 h 4151912"/>
                <a:gd name="connsiteX0" fmla="*/ 0 w 3785232"/>
                <a:gd name="connsiteY0" fmla="*/ 2619416 h 2619416"/>
                <a:gd name="connsiteX1" fmla="*/ 3493957 w 3785232"/>
                <a:gd name="connsiteY1" fmla="*/ 0 h 2619416"/>
                <a:gd name="connsiteX2" fmla="*/ 3785232 w 3785232"/>
                <a:gd name="connsiteY2" fmla="*/ 2601636 h 2619416"/>
                <a:gd name="connsiteX3" fmla="*/ 0 w 3785232"/>
                <a:gd name="connsiteY3" fmla="*/ 2619416 h 2619416"/>
              </a:gdLst>
              <a:ahLst/>
              <a:cxnLst>
                <a:cxn ang="0">
                  <a:pos x="connsiteX0" y="connsiteY0"/>
                </a:cxn>
                <a:cxn ang="0">
                  <a:pos x="connsiteX1" y="connsiteY1"/>
                </a:cxn>
                <a:cxn ang="0">
                  <a:pos x="connsiteX2" y="connsiteY2"/>
                </a:cxn>
                <a:cxn ang="0">
                  <a:pos x="connsiteX3" y="connsiteY3"/>
                </a:cxn>
              </a:cxnLst>
              <a:rect l="l" t="t" r="r" b="b"/>
              <a:pathLst>
                <a:path w="3785232" h="2619416">
                  <a:moveTo>
                    <a:pt x="0" y="2619416"/>
                  </a:moveTo>
                  <a:lnTo>
                    <a:pt x="3493957" y="0"/>
                  </a:lnTo>
                  <a:lnTo>
                    <a:pt x="3785232" y="2601636"/>
                  </a:lnTo>
                  <a:lnTo>
                    <a:pt x="0" y="26194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43899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10899"/>
          <a:stretch/>
        </p:blipFill>
        <p:spPr>
          <a:xfrm>
            <a:off x="0" y="0"/>
            <a:ext cx="12221029" cy="6858000"/>
          </a:xfrm>
          <a:prstGeom prst="rect">
            <a:avLst/>
          </a:prstGeom>
        </p:spPr>
      </p:pic>
      <p:sp>
        <p:nvSpPr>
          <p:cNvPr id="8" name="矩形 7"/>
          <p:cNvSpPr/>
          <p:nvPr userDrawn="1"/>
        </p:nvSpPr>
        <p:spPr>
          <a:xfrm>
            <a:off x="-1" y="0"/>
            <a:ext cx="12337143"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1" y="2196284"/>
            <a:ext cx="13152938" cy="5993685"/>
            <a:chOff x="-1" y="2131146"/>
            <a:chExt cx="13152938" cy="5993685"/>
          </a:xfrm>
        </p:grpSpPr>
        <p:sp>
          <p:nvSpPr>
            <p:cNvPr id="5" name="等腰三角形 4"/>
            <p:cNvSpPr/>
            <p:nvPr/>
          </p:nvSpPr>
          <p:spPr>
            <a:xfrm rot="5400000">
              <a:off x="357187" y="2386013"/>
              <a:ext cx="3362325" cy="4076700"/>
            </a:xfrm>
            <a:prstGeom prst="triangle">
              <a:avLst>
                <a:gd name="adj" fmla="val 6974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5400000">
              <a:off x="747711" y="2776538"/>
              <a:ext cx="2581276" cy="4076700"/>
            </a:xfrm>
            <a:prstGeom prst="triangle">
              <a:avLst>
                <a:gd name="adj" fmla="val 601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 y="5080000"/>
              <a:ext cx="5558971" cy="1025526"/>
            </a:xfrm>
            <a:prstGeom prst="triangle">
              <a:avLst>
                <a:gd name="adj" fmla="val 7318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4"/>
            <p:cNvSpPr/>
            <p:nvPr/>
          </p:nvSpPr>
          <p:spPr>
            <a:xfrm rot="2070720">
              <a:off x="4962617" y="2187259"/>
              <a:ext cx="3133791" cy="4151912"/>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Lst>
              <a:ahLst/>
              <a:cxnLst>
                <a:cxn ang="0">
                  <a:pos x="connsiteX0" y="connsiteY0"/>
                </a:cxn>
                <a:cxn ang="0">
                  <a:pos x="connsiteX1" y="connsiteY1"/>
                </a:cxn>
                <a:cxn ang="0">
                  <a:pos x="connsiteX2" y="connsiteY2"/>
                </a:cxn>
                <a:cxn ang="0">
                  <a:pos x="connsiteX3" y="connsiteY3"/>
                </a:cxn>
              </a:cxnLst>
              <a:rect l="l" t="t" r="r" b="b"/>
              <a:pathLst>
                <a:path w="3133791" h="4151912">
                  <a:moveTo>
                    <a:pt x="0" y="4151912"/>
                  </a:moveTo>
                  <a:lnTo>
                    <a:pt x="3133791" y="0"/>
                  </a:lnTo>
                  <a:lnTo>
                    <a:pt x="1809247" y="4151912"/>
                  </a:lnTo>
                  <a:lnTo>
                    <a:pt x="0" y="41519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4"/>
            <p:cNvSpPr/>
            <p:nvPr/>
          </p:nvSpPr>
          <p:spPr>
            <a:xfrm rot="2070720">
              <a:off x="367168" y="4492756"/>
              <a:ext cx="4585426" cy="3632075"/>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4516255"/>
                <a:gd name="connsiteY0" fmla="*/ 3183626 h 4151912"/>
                <a:gd name="connsiteX1" fmla="*/ 4516255 w 4516255"/>
                <a:gd name="connsiteY1" fmla="*/ 0 h 4151912"/>
                <a:gd name="connsiteX2" fmla="*/ 3191711 w 4516255"/>
                <a:gd name="connsiteY2" fmla="*/ 4151912 h 4151912"/>
                <a:gd name="connsiteX3" fmla="*/ 0 w 4516255"/>
                <a:gd name="connsiteY3" fmla="*/ 3183626 h 4151912"/>
                <a:gd name="connsiteX0" fmla="*/ 0 w 4516255"/>
                <a:gd name="connsiteY0" fmla="*/ 3183626 h 3660525"/>
                <a:gd name="connsiteX1" fmla="*/ 4516255 w 4516255"/>
                <a:gd name="connsiteY1" fmla="*/ 0 h 3660525"/>
                <a:gd name="connsiteX2" fmla="*/ 611323 w 4516255"/>
                <a:gd name="connsiteY2" fmla="*/ 3660525 h 3660525"/>
                <a:gd name="connsiteX3" fmla="*/ 0 w 4516255"/>
                <a:gd name="connsiteY3" fmla="*/ 3183626 h 3660525"/>
                <a:gd name="connsiteX0" fmla="*/ 0 w 4558936"/>
                <a:gd name="connsiteY0" fmla="*/ 3155176 h 3632075"/>
                <a:gd name="connsiteX1" fmla="*/ 4558936 w 4558936"/>
                <a:gd name="connsiteY1" fmla="*/ 0 h 3632075"/>
                <a:gd name="connsiteX2" fmla="*/ 611323 w 4558936"/>
                <a:gd name="connsiteY2" fmla="*/ 3632075 h 3632075"/>
                <a:gd name="connsiteX3" fmla="*/ 0 w 4558936"/>
                <a:gd name="connsiteY3" fmla="*/ 3155176 h 3632075"/>
                <a:gd name="connsiteX0" fmla="*/ 0 w 4585426"/>
                <a:gd name="connsiteY0" fmla="*/ 3150272 h 3632075"/>
                <a:gd name="connsiteX1" fmla="*/ 4585426 w 4585426"/>
                <a:gd name="connsiteY1" fmla="*/ 0 h 3632075"/>
                <a:gd name="connsiteX2" fmla="*/ 637813 w 4585426"/>
                <a:gd name="connsiteY2" fmla="*/ 3632075 h 3632075"/>
                <a:gd name="connsiteX3" fmla="*/ 0 w 4585426"/>
                <a:gd name="connsiteY3" fmla="*/ 3150272 h 3632075"/>
              </a:gdLst>
              <a:ahLst/>
              <a:cxnLst>
                <a:cxn ang="0">
                  <a:pos x="connsiteX0" y="connsiteY0"/>
                </a:cxn>
                <a:cxn ang="0">
                  <a:pos x="connsiteX1" y="connsiteY1"/>
                </a:cxn>
                <a:cxn ang="0">
                  <a:pos x="connsiteX2" y="connsiteY2"/>
                </a:cxn>
                <a:cxn ang="0">
                  <a:pos x="connsiteX3" y="connsiteY3"/>
                </a:cxn>
              </a:cxnLst>
              <a:rect l="l" t="t" r="r" b="b"/>
              <a:pathLst>
                <a:path w="4585426" h="3632075">
                  <a:moveTo>
                    <a:pt x="0" y="3150272"/>
                  </a:moveTo>
                  <a:lnTo>
                    <a:pt x="4585426" y="0"/>
                  </a:lnTo>
                  <a:lnTo>
                    <a:pt x="637813" y="3632075"/>
                  </a:lnTo>
                  <a:lnTo>
                    <a:pt x="0" y="315027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6"/>
            <p:cNvSpPr/>
            <p:nvPr/>
          </p:nvSpPr>
          <p:spPr>
            <a:xfrm>
              <a:off x="7107362" y="3450767"/>
              <a:ext cx="4968421" cy="2111376"/>
            </a:xfrm>
            <a:custGeom>
              <a:avLst/>
              <a:gdLst>
                <a:gd name="connsiteX0" fmla="*/ 0 w 5558971"/>
                <a:gd name="connsiteY0" fmla="*/ 1025526 h 1025526"/>
                <a:gd name="connsiteX1" fmla="*/ 4068222 w 5558971"/>
                <a:gd name="connsiteY1" fmla="*/ 0 h 1025526"/>
                <a:gd name="connsiteX2" fmla="*/ 5558971 w 5558971"/>
                <a:gd name="connsiteY2" fmla="*/ 1025526 h 1025526"/>
                <a:gd name="connsiteX3" fmla="*/ 0 w 5558971"/>
                <a:gd name="connsiteY3" fmla="*/ 1025526 h 1025526"/>
                <a:gd name="connsiteX0" fmla="*/ 0 w 5558971"/>
                <a:gd name="connsiteY0" fmla="*/ 2130426 h 2130426"/>
                <a:gd name="connsiteX1" fmla="*/ 2468022 w 5558971"/>
                <a:gd name="connsiteY1" fmla="*/ 0 h 2130426"/>
                <a:gd name="connsiteX2" fmla="*/ 5558971 w 5558971"/>
                <a:gd name="connsiteY2" fmla="*/ 2130426 h 2130426"/>
                <a:gd name="connsiteX3" fmla="*/ 0 w 5558971"/>
                <a:gd name="connsiteY3" fmla="*/ 2130426 h 2130426"/>
                <a:gd name="connsiteX0" fmla="*/ 0 w 4968421"/>
                <a:gd name="connsiteY0" fmla="*/ 1463676 h 2130426"/>
                <a:gd name="connsiteX1" fmla="*/ 1877472 w 4968421"/>
                <a:gd name="connsiteY1" fmla="*/ 0 h 2130426"/>
                <a:gd name="connsiteX2" fmla="*/ 4968421 w 4968421"/>
                <a:gd name="connsiteY2" fmla="*/ 2130426 h 2130426"/>
                <a:gd name="connsiteX3" fmla="*/ 0 w 4968421"/>
                <a:gd name="connsiteY3" fmla="*/ 1463676 h 2130426"/>
                <a:gd name="connsiteX0" fmla="*/ 0 w 4968421"/>
                <a:gd name="connsiteY0" fmla="*/ 1444626 h 2111376"/>
                <a:gd name="connsiteX1" fmla="*/ 1858422 w 4968421"/>
                <a:gd name="connsiteY1" fmla="*/ 0 h 2111376"/>
                <a:gd name="connsiteX2" fmla="*/ 4968421 w 4968421"/>
                <a:gd name="connsiteY2" fmla="*/ 2111376 h 2111376"/>
                <a:gd name="connsiteX3" fmla="*/ 0 w 4968421"/>
                <a:gd name="connsiteY3" fmla="*/ 1444626 h 2111376"/>
                <a:gd name="connsiteX0" fmla="*/ 0 w 4968421"/>
                <a:gd name="connsiteY0" fmla="*/ 1444626 h 2111376"/>
                <a:gd name="connsiteX1" fmla="*/ 1877472 w 4968421"/>
                <a:gd name="connsiteY1" fmla="*/ 0 h 2111376"/>
                <a:gd name="connsiteX2" fmla="*/ 4968421 w 4968421"/>
                <a:gd name="connsiteY2" fmla="*/ 2111376 h 2111376"/>
                <a:gd name="connsiteX3" fmla="*/ 0 w 4968421"/>
                <a:gd name="connsiteY3" fmla="*/ 1444626 h 2111376"/>
              </a:gdLst>
              <a:ahLst/>
              <a:cxnLst>
                <a:cxn ang="0">
                  <a:pos x="connsiteX0" y="connsiteY0"/>
                </a:cxn>
                <a:cxn ang="0">
                  <a:pos x="connsiteX1" y="connsiteY1"/>
                </a:cxn>
                <a:cxn ang="0">
                  <a:pos x="connsiteX2" y="connsiteY2"/>
                </a:cxn>
                <a:cxn ang="0">
                  <a:pos x="connsiteX3" y="connsiteY3"/>
                </a:cxn>
              </a:cxnLst>
              <a:rect l="l" t="t" r="r" b="b"/>
              <a:pathLst>
                <a:path w="4968421" h="2111376">
                  <a:moveTo>
                    <a:pt x="0" y="1444626"/>
                  </a:moveTo>
                  <a:lnTo>
                    <a:pt x="1877472" y="0"/>
                  </a:lnTo>
                  <a:lnTo>
                    <a:pt x="4968421" y="2111376"/>
                  </a:lnTo>
                  <a:lnTo>
                    <a:pt x="0" y="144462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4"/>
            <p:cNvSpPr/>
            <p:nvPr/>
          </p:nvSpPr>
          <p:spPr>
            <a:xfrm rot="2070720">
              <a:off x="9367705" y="2131146"/>
              <a:ext cx="3785232" cy="2619416"/>
            </a:xfrm>
            <a:custGeom>
              <a:avLst/>
              <a:gdLst>
                <a:gd name="connsiteX0" fmla="*/ 0 w 1809247"/>
                <a:gd name="connsiteY0" fmla="*/ 3029798 h 3029798"/>
                <a:gd name="connsiteX1" fmla="*/ 1809247 w 1809247"/>
                <a:gd name="connsiteY1" fmla="*/ 0 h 3029798"/>
                <a:gd name="connsiteX2" fmla="*/ 1809247 w 1809247"/>
                <a:gd name="connsiteY2" fmla="*/ 3029798 h 3029798"/>
                <a:gd name="connsiteX3" fmla="*/ 0 w 1809247"/>
                <a:gd name="connsiteY3" fmla="*/ 3029798 h 3029798"/>
                <a:gd name="connsiteX0" fmla="*/ 0 w 3133791"/>
                <a:gd name="connsiteY0" fmla="*/ 4151912 h 4151912"/>
                <a:gd name="connsiteX1" fmla="*/ 3133791 w 3133791"/>
                <a:gd name="connsiteY1" fmla="*/ 0 h 4151912"/>
                <a:gd name="connsiteX2" fmla="*/ 1809247 w 3133791"/>
                <a:gd name="connsiteY2" fmla="*/ 4151912 h 4151912"/>
                <a:gd name="connsiteX3" fmla="*/ 0 w 3133791"/>
                <a:gd name="connsiteY3" fmla="*/ 4151912 h 4151912"/>
                <a:gd name="connsiteX0" fmla="*/ 0 w 3785232"/>
                <a:gd name="connsiteY0" fmla="*/ 4151912 h 4151912"/>
                <a:gd name="connsiteX1" fmla="*/ 3133791 w 3785232"/>
                <a:gd name="connsiteY1" fmla="*/ 0 h 4151912"/>
                <a:gd name="connsiteX2" fmla="*/ 3785232 w 3785232"/>
                <a:gd name="connsiteY2" fmla="*/ 4134132 h 4151912"/>
                <a:gd name="connsiteX3" fmla="*/ 0 w 3785232"/>
                <a:gd name="connsiteY3" fmla="*/ 4151912 h 4151912"/>
                <a:gd name="connsiteX0" fmla="*/ 0 w 3785232"/>
                <a:gd name="connsiteY0" fmla="*/ 2619416 h 2619416"/>
                <a:gd name="connsiteX1" fmla="*/ 3493957 w 3785232"/>
                <a:gd name="connsiteY1" fmla="*/ 0 h 2619416"/>
                <a:gd name="connsiteX2" fmla="*/ 3785232 w 3785232"/>
                <a:gd name="connsiteY2" fmla="*/ 2601636 h 2619416"/>
                <a:gd name="connsiteX3" fmla="*/ 0 w 3785232"/>
                <a:gd name="connsiteY3" fmla="*/ 2619416 h 2619416"/>
              </a:gdLst>
              <a:ahLst/>
              <a:cxnLst>
                <a:cxn ang="0">
                  <a:pos x="connsiteX0" y="connsiteY0"/>
                </a:cxn>
                <a:cxn ang="0">
                  <a:pos x="connsiteX1" y="connsiteY1"/>
                </a:cxn>
                <a:cxn ang="0">
                  <a:pos x="connsiteX2" y="connsiteY2"/>
                </a:cxn>
                <a:cxn ang="0">
                  <a:pos x="connsiteX3" y="connsiteY3"/>
                </a:cxn>
              </a:cxnLst>
              <a:rect l="l" t="t" r="r" b="b"/>
              <a:pathLst>
                <a:path w="3785232" h="2619416">
                  <a:moveTo>
                    <a:pt x="0" y="2619416"/>
                  </a:moveTo>
                  <a:lnTo>
                    <a:pt x="3493957" y="0"/>
                  </a:lnTo>
                  <a:lnTo>
                    <a:pt x="3785232" y="2601636"/>
                  </a:lnTo>
                  <a:lnTo>
                    <a:pt x="0" y="26194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209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0972"/>
          <a:stretch/>
        </p:blipFill>
        <p:spPr>
          <a:xfrm>
            <a:off x="-19050" y="0"/>
            <a:ext cx="12211050" cy="6858000"/>
          </a:xfrm>
          <a:prstGeom prst="rect">
            <a:avLst/>
          </a:prstGeom>
        </p:spPr>
      </p:pic>
    </p:spTree>
    <p:extLst>
      <p:ext uri="{BB962C8B-B14F-4D97-AF65-F5344CB8AC3E}">
        <p14:creationId xmlns:p14="http://schemas.microsoft.com/office/powerpoint/2010/main" val="115444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grpSp>
        <p:nvGrpSpPr>
          <p:cNvPr id="6" name="组合 5"/>
          <p:cNvGrpSpPr/>
          <p:nvPr userDrawn="1"/>
        </p:nvGrpSpPr>
        <p:grpSpPr>
          <a:xfrm>
            <a:off x="-54769" y="6019800"/>
            <a:ext cx="12627769" cy="883958"/>
            <a:chOff x="-54769" y="5829300"/>
            <a:chExt cx="13885070" cy="1078877"/>
          </a:xfrm>
        </p:grpSpPr>
        <p:grpSp>
          <p:nvGrpSpPr>
            <p:cNvPr id="7" name="组合 6"/>
            <p:cNvGrpSpPr/>
            <p:nvPr/>
          </p:nvGrpSpPr>
          <p:grpSpPr>
            <a:xfrm>
              <a:off x="-54769" y="5943601"/>
              <a:ext cx="4641974" cy="950790"/>
              <a:chOff x="-54770" y="4178805"/>
              <a:chExt cx="12317593" cy="2735626"/>
            </a:xfrm>
          </p:grpSpPr>
          <p:sp>
            <p:nvSpPr>
              <p:cNvPr id="2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574381" y="5864350"/>
              <a:ext cx="4645466" cy="1043827"/>
              <a:chOff x="-54770" y="4178801"/>
              <a:chExt cx="12326860" cy="2769823"/>
            </a:xfrm>
          </p:grpSpPr>
          <p:sp>
            <p:nvSpPr>
              <p:cNvPr id="1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9203531" y="5829300"/>
              <a:ext cx="4626770" cy="1054417"/>
              <a:chOff x="-54770" y="4178801"/>
              <a:chExt cx="12277250" cy="2704917"/>
            </a:xfrm>
          </p:grpSpPr>
          <p:sp>
            <p:nvSpPr>
              <p:cNvPr id="1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流程图: 手动输入 36"/>
          <p:cNvSpPr/>
          <p:nvPr userDrawn="1"/>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userDrawn="1"/>
        </p:nvSpPr>
        <p:spPr>
          <a:xfrm>
            <a:off x="817866" y="85070"/>
            <a:ext cx="1333500" cy="1200329"/>
          </a:xfrm>
          <a:prstGeom prst="rect">
            <a:avLst/>
          </a:prstGeom>
          <a:noFill/>
        </p:spPr>
        <p:txBody>
          <a:bodyPr wrap="square" rtlCol="0">
            <a:spAutoFit/>
          </a:bodyPr>
          <a:lstStyle/>
          <a:p>
            <a:r>
              <a:rPr lang="en-US" altLang="zh-CN" sz="7200" b="1" dirty="0"/>
              <a:t>1</a:t>
            </a:r>
            <a:endParaRPr lang="zh-CN" altLang="en-US" sz="7200" b="1" dirty="0"/>
          </a:p>
        </p:txBody>
      </p:sp>
      <p:sp>
        <p:nvSpPr>
          <p:cNvPr id="5" name="文本占位符 4"/>
          <p:cNvSpPr>
            <a:spLocks noGrp="1"/>
          </p:cNvSpPr>
          <p:nvPr>
            <p:ph type="body" sz="quarter" idx="10" hasCustomPrompt="1"/>
          </p:nvPr>
        </p:nvSpPr>
        <p:spPr>
          <a:xfrm>
            <a:off x="1465356" y="335610"/>
            <a:ext cx="1680090" cy="459804"/>
          </a:xfrm>
          <a:prstGeom prst="rect">
            <a:avLst/>
          </a:prstGeom>
        </p:spPr>
        <p:txBody>
          <a:bodyPr/>
          <a:lstStyle>
            <a:lvl1pPr marL="0" indent="0">
              <a:buNone/>
              <a:defRPr/>
            </a:lvl1pPr>
          </a:lstStyle>
          <a:p>
            <a:pPr lvl="0"/>
            <a:r>
              <a:rPr lang="zh-CN" altLang="en-US" dirty="0"/>
              <a:t>添加标题</a:t>
            </a:r>
          </a:p>
        </p:txBody>
      </p:sp>
      <p:sp>
        <p:nvSpPr>
          <p:cNvPr id="42" name="文本占位符 41"/>
          <p:cNvSpPr>
            <a:spLocks noGrp="1"/>
          </p:cNvSpPr>
          <p:nvPr>
            <p:ph type="body" sz="quarter" idx="11" hasCustomPrompt="1"/>
          </p:nvPr>
        </p:nvSpPr>
        <p:spPr>
          <a:xfrm>
            <a:off x="1460887" y="775057"/>
            <a:ext cx="1264175" cy="266700"/>
          </a:xfrm>
          <a:prstGeom prst="rect">
            <a:avLst/>
          </a:prstGeom>
        </p:spPr>
        <p:txBody>
          <a:bodyPr/>
          <a:lstStyle>
            <a:lvl1pPr marL="0" indent="0">
              <a:buNone/>
              <a:defRPr sz="1400"/>
            </a:lvl1pPr>
          </a:lstStyle>
          <a:p>
            <a:pPr lvl="0"/>
            <a:r>
              <a:rPr lang="zh-CN" altLang="en-US" dirty="0"/>
              <a:t>添加副标题</a:t>
            </a:r>
          </a:p>
        </p:txBody>
      </p:sp>
    </p:spTree>
    <p:extLst>
      <p:ext uri="{BB962C8B-B14F-4D97-AF65-F5344CB8AC3E}">
        <p14:creationId xmlns:p14="http://schemas.microsoft.com/office/powerpoint/2010/main" val="44975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6" name="组合 5"/>
          <p:cNvGrpSpPr/>
          <p:nvPr userDrawn="1"/>
        </p:nvGrpSpPr>
        <p:grpSpPr>
          <a:xfrm>
            <a:off x="-54769" y="6019800"/>
            <a:ext cx="12627769" cy="883958"/>
            <a:chOff x="-54769" y="5829300"/>
            <a:chExt cx="13885070" cy="1078877"/>
          </a:xfrm>
        </p:grpSpPr>
        <p:grpSp>
          <p:nvGrpSpPr>
            <p:cNvPr id="7" name="组合 6"/>
            <p:cNvGrpSpPr/>
            <p:nvPr/>
          </p:nvGrpSpPr>
          <p:grpSpPr>
            <a:xfrm>
              <a:off x="-54769" y="5943601"/>
              <a:ext cx="4641974" cy="950790"/>
              <a:chOff x="-54770" y="4178805"/>
              <a:chExt cx="12317593" cy="2735626"/>
            </a:xfrm>
          </p:grpSpPr>
          <p:sp>
            <p:nvSpPr>
              <p:cNvPr id="2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574381" y="5864350"/>
              <a:ext cx="4645466" cy="1043827"/>
              <a:chOff x="-54770" y="4178801"/>
              <a:chExt cx="12326860" cy="2769823"/>
            </a:xfrm>
          </p:grpSpPr>
          <p:sp>
            <p:nvSpPr>
              <p:cNvPr id="1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9203531" y="5829300"/>
              <a:ext cx="4626770" cy="1054417"/>
              <a:chOff x="-54770" y="4178801"/>
              <a:chExt cx="12277250" cy="2704917"/>
            </a:xfrm>
          </p:grpSpPr>
          <p:sp>
            <p:nvSpPr>
              <p:cNvPr id="1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流程图: 手动输入 36"/>
          <p:cNvSpPr/>
          <p:nvPr userDrawn="1"/>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userDrawn="1"/>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39" name="文本占位符 4"/>
          <p:cNvSpPr>
            <a:spLocks noGrp="1"/>
          </p:cNvSpPr>
          <p:nvPr>
            <p:ph type="body" sz="quarter" idx="10" hasCustomPrompt="1"/>
          </p:nvPr>
        </p:nvSpPr>
        <p:spPr>
          <a:xfrm>
            <a:off x="1465356" y="335610"/>
            <a:ext cx="1680090" cy="459804"/>
          </a:xfrm>
          <a:prstGeom prst="rect">
            <a:avLst/>
          </a:prstGeom>
        </p:spPr>
        <p:txBody>
          <a:bodyPr/>
          <a:lstStyle>
            <a:lvl1pPr marL="0" indent="0">
              <a:buNone/>
              <a:defRPr/>
            </a:lvl1pPr>
          </a:lstStyle>
          <a:p>
            <a:pPr lvl="0"/>
            <a:r>
              <a:rPr lang="zh-CN" altLang="en-US" dirty="0"/>
              <a:t>添加标题</a:t>
            </a:r>
          </a:p>
        </p:txBody>
      </p:sp>
      <p:sp>
        <p:nvSpPr>
          <p:cNvPr id="40" name="文本占位符 41"/>
          <p:cNvSpPr>
            <a:spLocks noGrp="1"/>
          </p:cNvSpPr>
          <p:nvPr>
            <p:ph type="body" sz="quarter" idx="11" hasCustomPrompt="1"/>
          </p:nvPr>
        </p:nvSpPr>
        <p:spPr>
          <a:xfrm>
            <a:off x="1460887" y="775057"/>
            <a:ext cx="1264175" cy="266700"/>
          </a:xfrm>
          <a:prstGeom prst="rect">
            <a:avLst/>
          </a:prstGeom>
        </p:spPr>
        <p:txBody>
          <a:bodyPr/>
          <a:lstStyle>
            <a:lvl1pPr marL="0" indent="0">
              <a:buNone/>
              <a:defRPr sz="1400"/>
            </a:lvl1pPr>
          </a:lstStyle>
          <a:p>
            <a:pPr lvl="0"/>
            <a:r>
              <a:rPr lang="zh-CN" altLang="en-US" dirty="0"/>
              <a:t>添加副标题</a:t>
            </a:r>
          </a:p>
        </p:txBody>
      </p:sp>
    </p:spTree>
    <p:extLst>
      <p:ext uri="{BB962C8B-B14F-4D97-AF65-F5344CB8AC3E}">
        <p14:creationId xmlns:p14="http://schemas.microsoft.com/office/powerpoint/2010/main" val="47026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6" name="组合 5"/>
          <p:cNvGrpSpPr/>
          <p:nvPr userDrawn="1"/>
        </p:nvGrpSpPr>
        <p:grpSpPr>
          <a:xfrm>
            <a:off x="-54769" y="6019800"/>
            <a:ext cx="12627769" cy="883958"/>
            <a:chOff x="-54769" y="5829300"/>
            <a:chExt cx="13885070" cy="1078877"/>
          </a:xfrm>
        </p:grpSpPr>
        <p:grpSp>
          <p:nvGrpSpPr>
            <p:cNvPr id="7" name="组合 6"/>
            <p:cNvGrpSpPr/>
            <p:nvPr/>
          </p:nvGrpSpPr>
          <p:grpSpPr>
            <a:xfrm>
              <a:off x="-54769" y="5943601"/>
              <a:ext cx="4641974" cy="950790"/>
              <a:chOff x="-54770" y="4178805"/>
              <a:chExt cx="12317593" cy="2735626"/>
            </a:xfrm>
          </p:grpSpPr>
          <p:sp>
            <p:nvSpPr>
              <p:cNvPr id="2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574381" y="5864350"/>
              <a:ext cx="4645466" cy="1043827"/>
              <a:chOff x="-54770" y="4178801"/>
              <a:chExt cx="12326860" cy="2769823"/>
            </a:xfrm>
          </p:grpSpPr>
          <p:sp>
            <p:nvSpPr>
              <p:cNvPr id="1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9203531" y="5829300"/>
              <a:ext cx="4626770" cy="1054417"/>
              <a:chOff x="-54770" y="4178801"/>
              <a:chExt cx="12277250" cy="2704917"/>
            </a:xfrm>
          </p:grpSpPr>
          <p:sp>
            <p:nvSpPr>
              <p:cNvPr id="1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文本占位符 4"/>
          <p:cNvSpPr>
            <a:spLocks noGrp="1"/>
          </p:cNvSpPr>
          <p:nvPr>
            <p:ph type="body" sz="quarter" idx="10" hasCustomPrompt="1"/>
          </p:nvPr>
        </p:nvSpPr>
        <p:spPr>
          <a:xfrm>
            <a:off x="1465356" y="335610"/>
            <a:ext cx="1680090" cy="459804"/>
          </a:xfrm>
          <a:prstGeom prst="rect">
            <a:avLst/>
          </a:prstGeom>
        </p:spPr>
        <p:txBody>
          <a:bodyPr/>
          <a:lstStyle>
            <a:lvl1pPr marL="0" indent="0">
              <a:buNone/>
              <a:defRPr/>
            </a:lvl1pPr>
          </a:lstStyle>
          <a:p>
            <a:pPr lvl="0"/>
            <a:r>
              <a:rPr lang="zh-CN" altLang="en-US" dirty="0"/>
              <a:t>添加标题</a:t>
            </a:r>
          </a:p>
        </p:txBody>
      </p:sp>
      <p:sp>
        <p:nvSpPr>
          <p:cNvPr id="38" name="文本占位符 41"/>
          <p:cNvSpPr>
            <a:spLocks noGrp="1"/>
          </p:cNvSpPr>
          <p:nvPr>
            <p:ph type="body" sz="quarter" idx="11" hasCustomPrompt="1"/>
          </p:nvPr>
        </p:nvSpPr>
        <p:spPr>
          <a:xfrm>
            <a:off x="1460887" y="775057"/>
            <a:ext cx="1264175" cy="266700"/>
          </a:xfrm>
          <a:prstGeom prst="rect">
            <a:avLst/>
          </a:prstGeom>
        </p:spPr>
        <p:txBody>
          <a:bodyPr/>
          <a:lstStyle>
            <a:lvl1pPr marL="0" indent="0">
              <a:buNone/>
              <a:defRPr sz="1400"/>
            </a:lvl1pPr>
          </a:lstStyle>
          <a:p>
            <a:pPr lvl="0"/>
            <a:r>
              <a:rPr lang="zh-CN" altLang="en-US" dirty="0"/>
              <a:t>添加副标题</a:t>
            </a:r>
          </a:p>
        </p:txBody>
      </p:sp>
      <p:sp>
        <p:nvSpPr>
          <p:cNvPr id="39" name="流程图: 手动输入 38"/>
          <p:cNvSpPr/>
          <p:nvPr userDrawn="1"/>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userDrawn="1"/>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Tree>
    <p:extLst>
      <p:ext uri="{BB962C8B-B14F-4D97-AF65-F5344CB8AC3E}">
        <p14:creationId xmlns:p14="http://schemas.microsoft.com/office/powerpoint/2010/main" val="55352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3" name="组合 2"/>
          <p:cNvGrpSpPr/>
          <p:nvPr userDrawn="1"/>
        </p:nvGrpSpPr>
        <p:grpSpPr>
          <a:xfrm>
            <a:off x="-54769" y="6019800"/>
            <a:ext cx="12627769" cy="883958"/>
            <a:chOff x="-54769" y="5829300"/>
            <a:chExt cx="13885070" cy="1078877"/>
          </a:xfrm>
        </p:grpSpPr>
        <p:grpSp>
          <p:nvGrpSpPr>
            <p:cNvPr id="4" name="组合 3"/>
            <p:cNvGrpSpPr/>
            <p:nvPr/>
          </p:nvGrpSpPr>
          <p:grpSpPr>
            <a:xfrm>
              <a:off x="-54769" y="5943601"/>
              <a:ext cx="4641974" cy="950790"/>
              <a:chOff x="-54770" y="4178805"/>
              <a:chExt cx="12317593" cy="2735626"/>
            </a:xfrm>
          </p:grpSpPr>
          <p:sp>
            <p:nvSpPr>
              <p:cNvPr id="2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574381" y="5864350"/>
              <a:ext cx="4645466" cy="1043827"/>
              <a:chOff x="-54770" y="4178801"/>
              <a:chExt cx="12326860" cy="2769823"/>
            </a:xfrm>
          </p:grpSpPr>
          <p:sp>
            <p:nvSpPr>
              <p:cNvPr id="1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9203531" y="5829300"/>
              <a:ext cx="4626770" cy="1054417"/>
              <a:chOff x="-54770" y="4178801"/>
              <a:chExt cx="12277250" cy="2704917"/>
            </a:xfrm>
          </p:grpSpPr>
          <p:sp>
            <p:nvSpPr>
              <p:cNvPr id="7"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文本占位符 4"/>
          <p:cNvSpPr>
            <a:spLocks noGrp="1"/>
          </p:cNvSpPr>
          <p:nvPr>
            <p:ph type="body" sz="quarter" idx="10" hasCustomPrompt="1"/>
          </p:nvPr>
        </p:nvSpPr>
        <p:spPr>
          <a:xfrm>
            <a:off x="1465356" y="335610"/>
            <a:ext cx="1680090" cy="459804"/>
          </a:xfrm>
          <a:prstGeom prst="rect">
            <a:avLst/>
          </a:prstGeom>
        </p:spPr>
        <p:txBody>
          <a:bodyPr/>
          <a:lstStyle>
            <a:lvl1pPr marL="0" indent="0">
              <a:buNone/>
              <a:defRPr/>
            </a:lvl1pPr>
          </a:lstStyle>
          <a:p>
            <a:pPr lvl="0"/>
            <a:r>
              <a:rPr lang="zh-CN" altLang="en-US" dirty="0"/>
              <a:t>添加标题</a:t>
            </a:r>
          </a:p>
        </p:txBody>
      </p:sp>
      <p:sp>
        <p:nvSpPr>
          <p:cNvPr id="35" name="文本占位符 41"/>
          <p:cNvSpPr>
            <a:spLocks noGrp="1"/>
          </p:cNvSpPr>
          <p:nvPr>
            <p:ph type="body" sz="quarter" idx="11" hasCustomPrompt="1"/>
          </p:nvPr>
        </p:nvSpPr>
        <p:spPr>
          <a:xfrm>
            <a:off x="1460887" y="775057"/>
            <a:ext cx="1264175" cy="266700"/>
          </a:xfrm>
          <a:prstGeom prst="rect">
            <a:avLst/>
          </a:prstGeom>
        </p:spPr>
        <p:txBody>
          <a:bodyPr/>
          <a:lstStyle>
            <a:lvl1pPr marL="0" indent="0">
              <a:buNone/>
              <a:defRPr sz="1400"/>
            </a:lvl1pPr>
          </a:lstStyle>
          <a:p>
            <a:pPr lvl="0"/>
            <a:r>
              <a:rPr lang="zh-CN" altLang="en-US" dirty="0"/>
              <a:t>添加副标题</a:t>
            </a:r>
          </a:p>
        </p:txBody>
      </p:sp>
      <p:sp>
        <p:nvSpPr>
          <p:cNvPr id="36" name="文本框 35"/>
          <p:cNvSpPr txBox="1"/>
          <p:nvPr userDrawn="1"/>
        </p:nvSpPr>
        <p:spPr>
          <a:xfrm>
            <a:off x="817866" y="85070"/>
            <a:ext cx="1333500" cy="1200329"/>
          </a:xfrm>
          <a:prstGeom prst="rect">
            <a:avLst/>
          </a:prstGeom>
          <a:noFill/>
        </p:spPr>
        <p:txBody>
          <a:bodyPr wrap="square" rtlCol="0">
            <a:spAutoFit/>
          </a:bodyPr>
          <a:lstStyle/>
          <a:p>
            <a:r>
              <a:rPr lang="en-US" altLang="zh-CN" sz="7200" b="1" dirty="0"/>
              <a:t>4</a:t>
            </a:r>
            <a:endParaRPr lang="zh-CN" altLang="en-US" sz="7200" b="1" dirty="0"/>
          </a:p>
        </p:txBody>
      </p:sp>
      <p:sp>
        <p:nvSpPr>
          <p:cNvPr id="37" name="流程图: 手动输入 36"/>
          <p:cNvSpPr/>
          <p:nvPr userDrawn="1"/>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49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54769" y="6019800"/>
            <a:ext cx="12627769" cy="883958"/>
            <a:chOff x="-54769" y="5829300"/>
            <a:chExt cx="13885070" cy="1078877"/>
          </a:xfrm>
        </p:grpSpPr>
        <p:grpSp>
          <p:nvGrpSpPr>
            <p:cNvPr id="7" name="组合 6"/>
            <p:cNvGrpSpPr/>
            <p:nvPr/>
          </p:nvGrpSpPr>
          <p:grpSpPr>
            <a:xfrm>
              <a:off x="-54769" y="5943601"/>
              <a:ext cx="4641974" cy="950790"/>
              <a:chOff x="-54770" y="4178805"/>
              <a:chExt cx="12317593" cy="2735626"/>
            </a:xfrm>
          </p:grpSpPr>
          <p:sp>
            <p:nvSpPr>
              <p:cNvPr id="28"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574381" y="5864350"/>
              <a:ext cx="4645466" cy="1043827"/>
              <a:chOff x="-54770" y="4178801"/>
              <a:chExt cx="12326860" cy="2769823"/>
            </a:xfrm>
          </p:grpSpPr>
          <p:sp>
            <p:nvSpPr>
              <p:cNvPr id="19"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9203531" y="5829300"/>
              <a:ext cx="4626770" cy="1054417"/>
              <a:chOff x="-54770" y="4178801"/>
              <a:chExt cx="12277250" cy="2704917"/>
            </a:xfrm>
          </p:grpSpPr>
          <p:sp>
            <p:nvSpPr>
              <p:cNvPr id="10"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72386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6" name="组合 5"/>
          <p:cNvGrpSpPr/>
          <p:nvPr userDrawn="1"/>
        </p:nvGrpSpPr>
        <p:grpSpPr>
          <a:xfrm>
            <a:off x="8044626" y="1685791"/>
            <a:ext cx="4147374" cy="5172209"/>
            <a:chOff x="3200972" y="1723869"/>
            <a:chExt cx="2742057" cy="3419631"/>
          </a:xfrm>
        </p:grpSpPr>
        <p:sp>
          <p:nvSpPr>
            <p:cNvPr id="7" name="Freeform 112"/>
            <p:cNvSpPr>
              <a:spLocks/>
            </p:cNvSpPr>
            <p:nvPr/>
          </p:nvSpPr>
          <p:spPr bwMode="auto">
            <a:xfrm flipH="1">
              <a:off x="3200972" y="1723869"/>
              <a:ext cx="2742057" cy="3419631"/>
            </a:xfrm>
            <a:custGeom>
              <a:avLst/>
              <a:gdLst>
                <a:gd name="T0" fmla="*/ 219 w 219"/>
                <a:gd name="T1" fmla="*/ 273 h 273"/>
                <a:gd name="T2" fmla="*/ 0 w 219"/>
                <a:gd name="T3" fmla="*/ 273 h 273"/>
                <a:gd name="T4" fmla="*/ 51 w 219"/>
                <a:gd name="T5" fmla="*/ 131 h 273"/>
                <a:gd name="T6" fmla="*/ 31 w 219"/>
                <a:gd name="T7" fmla="*/ 99 h 273"/>
                <a:gd name="T8" fmla="*/ 92 w 219"/>
                <a:gd name="T9" fmla="*/ 0 h 273"/>
                <a:gd name="T10" fmla="*/ 132 w 219"/>
                <a:gd name="T11" fmla="*/ 3 h 273"/>
                <a:gd name="T12" fmla="*/ 193 w 219"/>
                <a:gd name="T13" fmla="*/ 66 h 273"/>
                <a:gd name="T14" fmla="*/ 193 w 219"/>
                <a:gd name="T15" fmla="*/ 73 h 273"/>
                <a:gd name="T16" fmla="*/ 195 w 219"/>
                <a:gd name="T17" fmla="*/ 86 h 273"/>
                <a:gd name="T18" fmla="*/ 211 w 219"/>
                <a:gd name="T19" fmla="*/ 105 h 273"/>
                <a:gd name="T20" fmla="*/ 207 w 219"/>
                <a:gd name="T21" fmla="*/ 120 h 273"/>
                <a:gd name="T22" fmla="*/ 200 w 219"/>
                <a:gd name="T23" fmla="*/ 127 h 273"/>
                <a:gd name="T24" fmla="*/ 201 w 219"/>
                <a:gd name="T25" fmla="*/ 133 h 273"/>
                <a:gd name="T26" fmla="*/ 200 w 219"/>
                <a:gd name="T27" fmla="*/ 137 h 273"/>
                <a:gd name="T28" fmla="*/ 197 w 219"/>
                <a:gd name="T29" fmla="*/ 141 h 273"/>
                <a:gd name="T30" fmla="*/ 197 w 219"/>
                <a:gd name="T31" fmla="*/ 146 h 273"/>
                <a:gd name="T32" fmla="*/ 196 w 219"/>
                <a:gd name="T33" fmla="*/ 149 h 273"/>
                <a:gd name="T34" fmla="*/ 192 w 219"/>
                <a:gd name="T35" fmla="*/ 152 h 273"/>
                <a:gd name="T36" fmla="*/ 191 w 219"/>
                <a:gd name="T37" fmla="*/ 156 h 273"/>
                <a:gd name="T38" fmla="*/ 178 w 219"/>
                <a:gd name="T39" fmla="*/ 179 h 273"/>
                <a:gd name="T40" fmla="*/ 154 w 219"/>
                <a:gd name="T41" fmla="*/ 200 h 273"/>
                <a:gd name="T42" fmla="*/ 219 w 219"/>
                <a:gd name="T4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73">
                  <a:moveTo>
                    <a:pt x="219" y="273"/>
                  </a:moveTo>
                  <a:cubicBezTo>
                    <a:pt x="0" y="273"/>
                    <a:pt x="0" y="273"/>
                    <a:pt x="0" y="273"/>
                  </a:cubicBezTo>
                  <a:cubicBezTo>
                    <a:pt x="11" y="240"/>
                    <a:pt x="105" y="193"/>
                    <a:pt x="51" y="131"/>
                  </a:cubicBezTo>
                  <a:cubicBezTo>
                    <a:pt x="42" y="121"/>
                    <a:pt x="34" y="111"/>
                    <a:pt x="31" y="99"/>
                  </a:cubicBezTo>
                  <a:cubicBezTo>
                    <a:pt x="18" y="44"/>
                    <a:pt x="40" y="4"/>
                    <a:pt x="92" y="0"/>
                  </a:cubicBezTo>
                  <a:cubicBezTo>
                    <a:pt x="105" y="0"/>
                    <a:pt x="118" y="0"/>
                    <a:pt x="132" y="3"/>
                  </a:cubicBezTo>
                  <a:cubicBezTo>
                    <a:pt x="170" y="9"/>
                    <a:pt x="187" y="27"/>
                    <a:pt x="193" y="66"/>
                  </a:cubicBezTo>
                  <a:cubicBezTo>
                    <a:pt x="194" y="69"/>
                    <a:pt x="194" y="72"/>
                    <a:pt x="193" y="73"/>
                  </a:cubicBezTo>
                  <a:cubicBezTo>
                    <a:pt x="192" y="79"/>
                    <a:pt x="192" y="82"/>
                    <a:pt x="195" y="86"/>
                  </a:cubicBezTo>
                  <a:cubicBezTo>
                    <a:pt x="200" y="92"/>
                    <a:pt x="206" y="99"/>
                    <a:pt x="211" y="105"/>
                  </a:cubicBezTo>
                  <a:cubicBezTo>
                    <a:pt x="216" y="112"/>
                    <a:pt x="215" y="117"/>
                    <a:pt x="207" y="120"/>
                  </a:cubicBezTo>
                  <a:cubicBezTo>
                    <a:pt x="206" y="120"/>
                    <a:pt x="200" y="120"/>
                    <a:pt x="200" y="127"/>
                  </a:cubicBezTo>
                  <a:cubicBezTo>
                    <a:pt x="201" y="133"/>
                    <a:pt x="201" y="133"/>
                    <a:pt x="201" y="133"/>
                  </a:cubicBezTo>
                  <a:cubicBezTo>
                    <a:pt x="201" y="135"/>
                    <a:pt x="201" y="136"/>
                    <a:pt x="200" y="137"/>
                  </a:cubicBezTo>
                  <a:cubicBezTo>
                    <a:pt x="197" y="141"/>
                    <a:pt x="197" y="141"/>
                    <a:pt x="197" y="141"/>
                  </a:cubicBezTo>
                  <a:cubicBezTo>
                    <a:pt x="197" y="146"/>
                    <a:pt x="197" y="146"/>
                    <a:pt x="197" y="146"/>
                  </a:cubicBezTo>
                  <a:cubicBezTo>
                    <a:pt x="197" y="147"/>
                    <a:pt x="197" y="148"/>
                    <a:pt x="196" y="149"/>
                  </a:cubicBezTo>
                  <a:cubicBezTo>
                    <a:pt x="192" y="152"/>
                    <a:pt x="192" y="152"/>
                    <a:pt x="192" y="152"/>
                  </a:cubicBezTo>
                  <a:cubicBezTo>
                    <a:pt x="191" y="153"/>
                    <a:pt x="191" y="154"/>
                    <a:pt x="191" y="156"/>
                  </a:cubicBezTo>
                  <a:cubicBezTo>
                    <a:pt x="195" y="169"/>
                    <a:pt x="192" y="177"/>
                    <a:pt x="178" y="179"/>
                  </a:cubicBezTo>
                  <a:cubicBezTo>
                    <a:pt x="166" y="182"/>
                    <a:pt x="155" y="187"/>
                    <a:pt x="154" y="200"/>
                  </a:cubicBezTo>
                  <a:cubicBezTo>
                    <a:pt x="151" y="233"/>
                    <a:pt x="191" y="255"/>
                    <a:pt x="219" y="27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8" name="组合 81"/>
            <p:cNvGrpSpPr/>
            <p:nvPr/>
          </p:nvGrpSpPr>
          <p:grpSpPr>
            <a:xfrm>
              <a:off x="4406271" y="2071835"/>
              <a:ext cx="710172" cy="708754"/>
              <a:chOff x="3763963" y="1430337"/>
              <a:chExt cx="793750" cy="792163"/>
            </a:xfrm>
            <a:solidFill>
              <a:schemeClr val="bg1"/>
            </a:solidFill>
          </p:grpSpPr>
          <p:sp>
            <p:nvSpPr>
              <p:cNvPr id="9" name="Freeform 15"/>
              <p:cNvSpPr>
                <a:spLocks/>
              </p:cNvSpPr>
              <p:nvPr/>
            </p:nvSpPr>
            <p:spPr bwMode="auto">
              <a:xfrm>
                <a:off x="3887788" y="1430337"/>
                <a:ext cx="669925" cy="792163"/>
              </a:xfrm>
              <a:custGeom>
                <a:avLst/>
                <a:gdLst>
                  <a:gd name="T0" fmla="*/ 150 w 178"/>
                  <a:gd name="T1" fmla="*/ 0 h 211"/>
                  <a:gd name="T2" fmla="*/ 106 w 178"/>
                  <a:gd name="T3" fmla="*/ 0 h 211"/>
                  <a:gd name="T4" fmla="*/ 106 w 178"/>
                  <a:gd name="T5" fmla="*/ 14 h 211"/>
                  <a:gd name="T6" fmla="*/ 132 w 178"/>
                  <a:gd name="T7" fmla="*/ 14 h 211"/>
                  <a:gd name="T8" fmla="*/ 132 w 178"/>
                  <a:gd name="T9" fmla="*/ 33 h 211"/>
                  <a:gd name="T10" fmla="*/ 3 w 178"/>
                  <a:gd name="T11" fmla="*/ 33 h 211"/>
                  <a:gd name="T12" fmla="*/ 3 w 178"/>
                  <a:gd name="T13" fmla="*/ 33 h 211"/>
                  <a:gd name="T14" fmla="*/ 0 w 178"/>
                  <a:gd name="T15" fmla="*/ 33 h 211"/>
                  <a:gd name="T16" fmla="*/ 0 w 178"/>
                  <a:gd name="T17" fmla="*/ 79 h 211"/>
                  <a:gd name="T18" fmla="*/ 14 w 178"/>
                  <a:gd name="T19" fmla="*/ 79 h 211"/>
                  <a:gd name="T20" fmla="*/ 14 w 178"/>
                  <a:gd name="T21" fmla="*/ 47 h 211"/>
                  <a:gd name="T22" fmla="*/ 66 w 178"/>
                  <a:gd name="T23" fmla="*/ 47 h 211"/>
                  <a:gd name="T24" fmla="*/ 66 w 178"/>
                  <a:gd name="T25" fmla="*/ 131 h 211"/>
                  <a:gd name="T26" fmla="*/ 0 w 178"/>
                  <a:gd name="T27" fmla="*/ 131 h 211"/>
                  <a:gd name="T28" fmla="*/ 0 w 178"/>
                  <a:gd name="T29" fmla="*/ 145 h 211"/>
                  <a:gd name="T30" fmla="*/ 80 w 178"/>
                  <a:gd name="T31" fmla="*/ 145 h 211"/>
                  <a:gd name="T32" fmla="*/ 80 w 178"/>
                  <a:gd name="T33" fmla="*/ 47 h 211"/>
                  <a:gd name="T34" fmla="*/ 146 w 178"/>
                  <a:gd name="T35" fmla="*/ 47 h 211"/>
                  <a:gd name="T36" fmla="*/ 146 w 178"/>
                  <a:gd name="T37" fmla="*/ 14 h 211"/>
                  <a:gd name="T38" fmla="*/ 150 w 178"/>
                  <a:gd name="T39" fmla="*/ 14 h 211"/>
                  <a:gd name="T40" fmla="*/ 164 w 178"/>
                  <a:gd name="T41" fmla="*/ 28 h 211"/>
                  <a:gd name="T42" fmla="*/ 164 w 178"/>
                  <a:gd name="T43" fmla="*/ 98 h 211"/>
                  <a:gd name="T44" fmla="*/ 99 w 178"/>
                  <a:gd name="T45" fmla="*/ 98 h 211"/>
                  <a:gd name="T46" fmla="*/ 99 w 178"/>
                  <a:gd name="T47" fmla="*/ 99 h 211"/>
                  <a:gd name="T48" fmla="*/ 99 w 178"/>
                  <a:gd name="T49" fmla="*/ 99 h 211"/>
                  <a:gd name="T50" fmla="*/ 99 w 178"/>
                  <a:gd name="T51" fmla="*/ 164 h 211"/>
                  <a:gd name="T52" fmla="*/ 0 w 178"/>
                  <a:gd name="T53" fmla="*/ 164 h 211"/>
                  <a:gd name="T54" fmla="*/ 0 w 178"/>
                  <a:gd name="T55" fmla="*/ 178 h 211"/>
                  <a:gd name="T56" fmla="*/ 146 w 178"/>
                  <a:gd name="T57" fmla="*/ 178 h 211"/>
                  <a:gd name="T58" fmla="*/ 146 w 178"/>
                  <a:gd name="T59" fmla="*/ 131 h 211"/>
                  <a:gd name="T60" fmla="*/ 132 w 178"/>
                  <a:gd name="T61" fmla="*/ 131 h 211"/>
                  <a:gd name="T62" fmla="*/ 132 w 178"/>
                  <a:gd name="T63" fmla="*/ 164 h 211"/>
                  <a:gd name="T64" fmla="*/ 113 w 178"/>
                  <a:gd name="T65" fmla="*/ 164 h 211"/>
                  <a:gd name="T66" fmla="*/ 113 w 178"/>
                  <a:gd name="T67" fmla="*/ 112 h 211"/>
                  <a:gd name="T68" fmla="*/ 164 w 178"/>
                  <a:gd name="T69" fmla="*/ 112 h 211"/>
                  <a:gd name="T70" fmla="*/ 164 w 178"/>
                  <a:gd name="T71" fmla="*/ 183 h 211"/>
                  <a:gd name="T72" fmla="*/ 150 w 178"/>
                  <a:gd name="T73" fmla="*/ 197 h 211"/>
                  <a:gd name="T74" fmla="*/ 59 w 178"/>
                  <a:gd name="T75" fmla="*/ 197 h 211"/>
                  <a:gd name="T76" fmla="*/ 59 w 178"/>
                  <a:gd name="T77" fmla="*/ 211 h 211"/>
                  <a:gd name="T78" fmla="*/ 150 w 178"/>
                  <a:gd name="T79" fmla="*/ 211 h 211"/>
                  <a:gd name="T80" fmla="*/ 178 w 178"/>
                  <a:gd name="T81" fmla="*/ 183 h 211"/>
                  <a:gd name="T82" fmla="*/ 178 w 178"/>
                  <a:gd name="T83" fmla="*/ 28 h 211"/>
                  <a:gd name="T84" fmla="*/ 150 w 178"/>
                  <a:gd name="T8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211">
                    <a:moveTo>
                      <a:pt x="150" y="0"/>
                    </a:moveTo>
                    <a:cubicBezTo>
                      <a:pt x="106" y="0"/>
                      <a:pt x="106" y="0"/>
                      <a:pt x="106" y="0"/>
                    </a:cubicBezTo>
                    <a:cubicBezTo>
                      <a:pt x="106" y="14"/>
                      <a:pt x="106" y="14"/>
                      <a:pt x="106" y="14"/>
                    </a:cubicBezTo>
                    <a:cubicBezTo>
                      <a:pt x="132" y="14"/>
                      <a:pt x="132" y="14"/>
                      <a:pt x="132" y="14"/>
                    </a:cubicBezTo>
                    <a:cubicBezTo>
                      <a:pt x="132" y="33"/>
                      <a:pt x="132" y="33"/>
                      <a:pt x="132" y="33"/>
                    </a:cubicBezTo>
                    <a:cubicBezTo>
                      <a:pt x="3" y="33"/>
                      <a:pt x="3" y="33"/>
                      <a:pt x="3" y="33"/>
                    </a:cubicBezTo>
                    <a:cubicBezTo>
                      <a:pt x="3" y="33"/>
                      <a:pt x="3" y="33"/>
                      <a:pt x="3" y="33"/>
                    </a:cubicBezTo>
                    <a:cubicBezTo>
                      <a:pt x="0" y="33"/>
                      <a:pt x="0" y="33"/>
                      <a:pt x="0" y="33"/>
                    </a:cubicBezTo>
                    <a:cubicBezTo>
                      <a:pt x="0" y="79"/>
                      <a:pt x="0" y="79"/>
                      <a:pt x="0" y="79"/>
                    </a:cubicBezTo>
                    <a:cubicBezTo>
                      <a:pt x="14" y="79"/>
                      <a:pt x="14" y="79"/>
                      <a:pt x="14" y="79"/>
                    </a:cubicBezTo>
                    <a:cubicBezTo>
                      <a:pt x="14" y="47"/>
                      <a:pt x="14" y="47"/>
                      <a:pt x="14" y="47"/>
                    </a:cubicBezTo>
                    <a:cubicBezTo>
                      <a:pt x="66" y="47"/>
                      <a:pt x="66" y="47"/>
                      <a:pt x="66" y="47"/>
                    </a:cubicBezTo>
                    <a:cubicBezTo>
                      <a:pt x="66" y="131"/>
                      <a:pt x="66" y="131"/>
                      <a:pt x="66" y="131"/>
                    </a:cubicBezTo>
                    <a:cubicBezTo>
                      <a:pt x="0" y="131"/>
                      <a:pt x="0" y="131"/>
                      <a:pt x="0" y="131"/>
                    </a:cubicBezTo>
                    <a:cubicBezTo>
                      <a:pt x="0" y="145"/>
                      <a:pt x="0" y="145"/>
                      <a:pt x="0" y="145"/>
                    </a:cubicBezTo>
                    <a:cubicBezTo>
                      <a:pt x="80" y="145"/>
                      <a:pt x="80" y="145"/>
                      <a:pt x="80" y="145"/>
                    </a:cubicBezTo>
                    <a:cubicBezTo>
                      <a:pt x="80" y="47"/>
                      <a:pt x="80" y="47"/>
                      <a:pt x="80" y="47"/>
                    </a:cubicBezTo>
                    <a:cubicBezTo>
                      <a:pt x="146" y="47"/>
                      <a:pt x="146" y="47"/>
                      <a:pt x="146" y="47"/>
                    </a:cubicBezTo>
                    <a:cubicBezTo>
                      <a:pt x="146" y="14"/>
                      <a:pt x="146" y="14"/>
                      <a:pt x="146" y="14"/>
                    </a:cubicBezTo>
                    <a:cubicBezTo>
                      <a:pt x="150" y="14"/>
                      <a:pt x="150" y="14"/>
                      <a:pt x="150" y="14"/>
                    </a:cubicBezTo>
                    <a:cubicBezTo>
                      <a:pt x="158" y="14"/>
                      <a:pt x="164" y="20"/>
                      <a:pt x="164" y="28"/>
                    </a:cubicBezTo>
                    <a:cubicBezTo>
                      <a:pt x="164" y="98"/>
                      <a:pt x="164" y="98"/>
                      <a:pt x="164" y="98"/>
                    </a:cubicBezTo>
                    <a:cubicBezTo>
                      <a:pt x="99" y="98"/>
                      <a:pt x="99" y="98"/>
                      <a:pt x="99" y="98"/>
                    </a:cubicBezTo>
                    <a:cubicBezTo>
                      <a:pt x="99" y="99"/>
                      <a:pt x="99" y="99"/>
                      <a:pt x="99" y="99"/>
                    </a:cubicBezTo>
                    <a:cubicBezTo>
                      <a:pt x="99" y="99"/>
                      <a:pt x="99" y="99"/>
                      <a:pt x="99" y="99"/>
                    </a:cubicBezTo>
                    <a:cubicBezTo>
                      <a:pt x="99" y="164"/>
                      <a:pt x="99" y="164"/>
                      <a:pt x="99" y="164"/>
                    </a:cubicBezTo>
                    <a:cubicBezTo>
                      <a:pt x="0" y="164"/>
                      <a:pt x="0" y="164"/>
                      <a:pt x="0" y="164"/>
                    </a:cubicBezTo>
                    <a:cubicBezTo>
                      <a:pt x="0" y="178"/>
                      <a:pt x="0" y="178"/>
                      <a:pt x="0" y="178"/>
                    </a:cubicBezTo>
                    <a:cubicBezTo>
                      <a:pt x="146" y="178"/>
                      <a:pt x="146" y="178"/>
                      <a:pt x="146" y="178"/>
                    </a:cubicBezTo>
                    <a:cubicBezTo>
                      <a:pt x="146" y="131"/>
                      <a:pt x="146" y="131"/>
                      <a:pt x="146" y="131"/>
                    </a:cubicBezTo>
                    <a:cubicBezTo>
                      <a:pt x="132" y="131"/>
                      <a:pt x="132" y="131"/>
                      <a:pt x="132" y="131"/>
                    </a:cubicBezTo>
                    <a:cubicBezTo>
                      <a:pt x="132" y="164"/>
                      <a:pt x="132" y="164"/>
                      <a:pt x="132" y="164"/>
                    </a:cubicBezTo>
                    <a:cubicBezTo>
                      <a:pt x="113" y="164"/>
                      <a:pt x="113" y="164"/>
                      <a:pt x="113" y="164"/>
                    </a:cubicBezTo>
                    <a:cubicBezTo>
                      <a:pt x="113" y="112"/>
                      <a:pt x="113" y="112"/>
                      <a:pt x="113" y="112"/>
                    </a:cubicBezTo>
                    <a:cubicBezTo>
                      <a:pt x="164" y="112"/>
                      <a:pt x="164" y="112"/>
                      <a:pt x="164" y="112"/>
                    </a:cubicBezTo>
                    <a:cubicBezTo>
                      <a:pt x="164" y="183"/>
                      <a:pt x="164" y="183"/>
                      <a:pt x="164" y="183"/>
                    </a:cubicBezTo>
                    <a:cubicBezTo>
                      <a:pt x="164" y="191"/>
                      <a:pt x="158" y="197"/>
                      <a:pt x="150" y="197"/>
                    </a:cubicBezTo>
                    <a:cubicBezTo>
                      <a:pt x="59" y="197"/>
                      <a:pt x="59" y="197"/>
                      <a:pt x="59" y="197"/>
                    </a:cubicBezTo>
                    <a:cubicBezTo>
                      <a:pt x="59" y="211"/>
                      <a:pt x="59" y="211"/>
                      <a:pt x="59" y="211"/>
                    </a:cubicBezTo>
                    <a:cubicBezTo>
                      <a:pt x="150" y="211"/>
                      <a:pt x="150" y="211"/>
                      <a:pt x="150" y="211"/>
                    </a:cubicBezTo>
                    <a:cubicBezTo>
                      <a:pt x="166" y="211"/>
                      <a:pt x="178" y="198"/>
                      <a:pt x="178" y="183"/>
                    </a:cubicBezTo>
                    <a:cubicBezTo>
                      <a:pt x="178" y="28"/>
                      <a:pt x="178" y="28"/>
                      <a:pt x="178" y="28"/>
                    </a:cubicBezTo>
                    <a:cubicBezTo>
                      <a:pt x="178" y="13"/>
                      <a:pt x="166" y="0"/>
                      <a:pt x="15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13"/>
              <p:cNvSpPr>
                <a:spLocks noChangeArrowheads="1"/>
              </p:cNvSpPr>
              <p:nvPr/>
            </p:nvSpPr>
            <p:spPr bwMode="auto">
              <a:xfrm>
                <a:off x="4256088" y="1677987"/>
                <a:ext cx="180975" cy="523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4"/>
              <p:cNvSpPr>
                <a:spLocks/>
              </p:cNvSpPr>
              <p:nvPr/>
            </p:nvSpPr>
            <p:spPr bwMode="auto">
              <a:xfrm>
                <a:off x="3763963" y="1430337"/>
                <a:ext cx="447675" cy="792163"/>
              </a:xfrm>
              <a:custGeom>
                <a:avLst/>
                <a:gdLst>
                  <a:gd name="T0" fmla="*/ 14 w 119"/>
                  <a:gd name="T1" fmla="*/ 183 h 211"/>
                  <a:gd name="T2" fmla="*/ 14 w 119"/>
                  <a:gd name="T3" fmla="*/ 112 h 211"/>
                  <a:gd name="T4" fmla="*/ 80 w 119"/>
                  <a:gd name="T5" fmla="*/ 112 h 211"/>
                  <a:gd name="T6" fmla="*/ 80 w 119"/>
                  <a:gd name="T7" fmla="*/ 66 h 211"/>
                  <a:gd name="T8" fmla="*/ 66 w 119"/>
                  <a:gd name="T9" fmla="*/ 66 h 211"/>
                  <a:gd name="T10" fmla="*/ 66 w 119"/>
                  <a:gd name="T11" fmla="*/ 98 h 211"/>
                  <a:gd name="T12" fmla="*/ 14 w 119"/>
                  <a:gd name="T13" fmla="*/ 98 h 211"/>
                  <a:gd name="T14" fmla="*/ 14 w 119"/>
                  <a:gd name="T15" fmla="*/ 28 h 211"/>
                  <a:gd name="T16" fmla="*/ 28 w 119"/>
                  <a:gd name="T17" fmla="*/ 14 h 211"/>
                  <a:gd name="T18" fmla="*/ 119 w 119"/>
                  <a:gd name="T19" fmla="*/ 14 h 211"/>
                  <a:gd name="T20" fmla="*/ 119 w 119"/>
                  <a:gd name="T21" fmla="*/ 0 h 211"/>
                  <a:gd name="T22" fmla="*/ 28 w 119"/>
                  <a:gd name="T23" fmla="*/ 0 h 211"/>
                  <a:gd name="T24" fmla="*/ 0 w 119"/>
                  <a:gd name="T25" fmla="*/ 28 h 211"/>
                  <a:gd name="T26" fmla="*/ 0 w 119"/>
                  <a:gd name="T27" fmla="*/ 183 h 211"/>
                  <a:gd name="T28" fmla="*/ 28 w 119"/>
                  <a:gd name="T29" fmla="*/ 211 h 211"/>
                  <a:gd name="T30" fmla="*/ 72 w 119"/>
                  <a:gd name="T31" fmla="*/ 211 h 211"/>
                  <a:gd name="T32" fmla="*/ 72 w 119"/>
                  <a:gd name="T33" fmla="*/ 197 h 211"/>
                  <a:gd name="T34" fmla="*/ 28 w 119"/>
                  <a:gd name="T35" fmla="*/ 197 h 211"/>
                  <a:gd name="T36" fmla="*/ 14 w 119"/>
                  <a:gd name="T37" fmla="*/ 18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211">
                    <a:moveTo>
                      <a:pt x="14" y="183"/>
                    </a:moveTo>
                    <a:cubicBezTo>
                      <a:pt x="14" y="112"/>
                      <a:pt x="14" y="112"/>
                      <a:pt x="14" y="112"/>
                    </a:cubicBezTo>
                    <a:cubicBezTo>
                      <a:pt x="80" y="112"/>
                      <a:pt x="80" y="112"/>
                      <a:pt x="80" y="112"/>
                    </a:cubicBezTo>
                    <a:cubicBezTo>
                      <a:pt x="80" y="66"/>
                      <a:pt x="80" y="66"/>
                      <a:pt x="80" y="66"/>
                    </a:cubicBezTo>
                    <a:cubicBezTo>
                      <a:pt x="66" y="66"/>
                      <a:pt x="66" y="66"/>
                      <a:pt x="66" y="66"/>
                    </a:cubicBezTo>
                    <a:cubicBezTo>
                      <a:pt x="66" y="98"/>
                      <a:pt x="66" y="98"/>
                      <a:pt x="66" y="98"/>
                    </a:cubicBezTo>
                    <a:cubicBezTo>
                      <a:pt x="14" y="98"/>
                      <a:pt x="14" y="98"/>
                      <a:pt x="14" y="98"/>
                    </a:cubicBezTo>
                    <a:cubicBezTo>
                      <a:pt x="14" y="28"/>
                      <a:pt x="14" y="28"/>
                      <a:pt x="14" y="28"/>
                    </a:cubicBezTo>
                    <a:cubicBezTo>
                      <a:pt x="14" y="20"/>
                      <a:pt x="21" y="14"/>
                      <a:pt x="28" y="14"/>
                    </a:cubicBezTo>
                    <a:cubicBezTo>
                      <a:pt x="119" y="14"/>
                      <a:pt x="119" y="14"/>
                      <a:pt x="119" y="14"/>
                    </a:cubicBezTo>
                    <a:cubicBezTo>
                      <a:pt x="119" y="0"/>
                      <a:pt x="119" y="0"/>
                      <a:pt x="119" y="0"/>
                    </a:cubicBezTo>
                    <a:cubicBezTo>
                      <a:pt x="28" y="0"/>
                      <a:pt x="28" y="0"/>
                      <a:pt x="28" y="0"/>
                    </a:cubicBezTo>
                    <a:cubicBezTo>
                      <a:pt x="13" y="0"/>
                      <a:pt x="0" y="13"/>
                      <a:pt x="0" y="28"/>
                    </a:cubicBezTo>
                    <a:cubicBezTo>
                      <a:pt x="0" y="183"/>
                      <a:pt x="0" y="183"/>
                      <a:pt x="0" y="183"/>
                    </a:cubicBezTo>
                    <a:cubicBezTo>
                      <a:pt x="0" y="198"/>
                      <a:pt x="13" y="211"/>
                      <a:pt x="28" y="211"/>
                    </a:cubicBezTo>
                    <a:cubicBezTo>
                      <a:pt x="72" y="211"/>
                      <a:pt x="72" y="211"/>
                      <a:pt x="72" y="211"/>
                    </a:cubicBezTo>
                    <a:cubicBezTo>
                      <a:pt x="72" y="197"/>
                      <a:pt x="72" y="197"/>
                      <a:pt x="72" y="197"/>
                    </a:cubicBezTo>
                    <a:cubicBezTo>
                      <a:pt x="28" y="197"/>
                      <a:pt x="28" y="197"/>
                      <a:pt x="28" y="197"/>
                    </a:cubicBezTo>
                    <a:cubicBezTo>
                      <a:pt x="21" y="197"/>
                      <a:pt x="14" y="191"/>
                      <a:pt x="14" y="18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 name="组合 11"/>
          <p:cNvGrpSpPr/>
          <p:nvPr userDrawn="1"/>
        </p:nvGrpSpPr>
        <p:grpSpPr>
          <a:xfrm>
            <a:off x="-54769" y="6019800"/>
            <a:ext cx="12627769" cy="883958"/>
            <a:chOff x="-54769" y="5829300"/>
            <a:chExt cx="13885070" cy="1078877"/>
          </a:xfrm>
        </p:grpSpPr>
        <p:grpSp>
          <p:nvGrpSpPr>
            <p:cNvPr id="13" name="组合 12"/>
            <p:cNvGrpSpPr/>
            <p:nvPr/>
          </p:nvGrpSpPr>
          <p:grpSpPr>
            <a:xfrm>
              <a:off x="-54769" y="5943601"/>
              <a:ext cx="4641974" cy="950790"/>
              <a:chOff x="-54770" y="4178805"/>
              <a:chExt cx="12317593" cy="2735626"/>
            </a:xfrm>
          </p:grpSpPr>
          <p:sp>
            <p:nvSpPr>
              <p:cNvPr id="34"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2"/>
              <p:cNvSpPr/>
              <p:nvPr/>
            </p:nvSpPr>
            <p:spPr>
              <a:xfrm rot="10800000">
                <a:off x="11653838" y="4178805"/>
                <a:ext cx="608985" cy="27356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08985"/>
                  <a:gd name="connsiteY0" fmla="*/ 1887782 h 2201455"/>
                  <a:gd name="connsiteX1" fmla="*/ 74633 w 608985"/>
                  <a:gd name="connsiteY1" fmla="*/ 0 h 2201455"/>
                  <a:gd name="connsiteX2" fmla="*/ 608985 w 608985"/>
                  <a:gd name="connsiteY2" fmla="*/ 2201455 h 2201455"/>
                  <a:gd name="connsiteX3" fmla="*/ 0 w 608985"/>
                  <a:gd name="connsiteY3" fmla="*/ 1887782 h 2201455"/>
                  <a:gd name="connsiteX0" fmla="*/ 0 w 608985"/>
                  <a:gd name="connsiteY0" fmla="*/ 1934156 h 2247829"/>
                  <a:gd name="connsiteX1" fmla="*/ 19050 w 608985"/>
                  <a:gd name="connsiteY1" fmla="*/ 0 h 2247829"/>
                  <a:gd name="connsiteX2" fmla="*/ 608985 w 608985"/>
                  <a:gd name="connsiteY2" fmla="*/ 2247829 h 2247829"/>
                  <a:gd name="connsiteX3" fmla="*/ 0 w 608985"/>
                  <a:gd name="connsiteY3" fmla="*/ 1934156 h 2247829"/>
                  <a:gd name="connsiteX0" fmla="*/ 0 w 608985"/>
                  <a:gd name="connsiteY0" fmla="*/ 1961980 h 2275653"/>
                  <a:gd name="connsiteX1" fmla="*/ 19050 w 608985"/>
                  <a:gd name="connsiteY1" fmla="*/ 0 h 2275653"/>
                  <a:gd name="connsiteX2" fmla="*/ 608985 w 608985"/>
                  <a:gd name="connsiteY2" fmla="*/ 2275653 h 2275653"/>
                  <a:gd name="connsiteX3" fmla="*/ 0 w 608985"/>
                  <a:gd name="connsiteY3" fmla="*/ 1961980 h 2275653"/>
                </a:gdLst>
                <a:ahLst/>
                <a:cxnLst>
                  <a:cxn ang="0">
                    <a:pos x="connsiteX0" y="connsiteY0"/>
                  </a:cxn>
                  <a:cxn ang="0">
                    <a:pos x="connsiteX1" y="connsiteY1"/>
                  </a:cxn>
                  <a:cxn ang="0">
                    <a:pos x="connsiteX2" y="connsiteY2"/>
                  </a:cxn>
                  <a:cxn ang="0">
                    <a:pos x="connsiteX3" y="connsiteY3"/>
                  </a:cxn>
                </a:cxnLst>
                <a:rect l="l" t="t" r="r" b="b"/>
                <a:pathLst>
                  <a:path w="608985" h="2275653">
                    <a:moveTo>
                      <a:pt x="0" y="1961980"/>
                    </a:moveTo>
                    <a:lnTo>
                      <a:pt x="19050" y="0"/>
                    </a:lnTo>
                    <a:lnTo>
                      <a:pt x="608985" y="2275653"/>
                    </a:lnTo>
                    <a:lnTo>
                      <a:pt x="0" y="196198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574381" y="5864350"/>
              <a:ext cx="4645466" cy="1043827"/>
              <a:chOff x="-54770" y="4178801"/>
              <a:chExt cx="12326860" cy="2769823"/>
            </a:xfrm>
          </p:grpSpPr>
          <p:sp>
            <p:nvSpPr>
              <p:cNvPr id="25"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2"/>
              <p:cNvSpPr/>
              <p:nvPr/>
            </p:nvSpPr>
            <p:spPr>
              <a:xfrm rot="10800000">
                <a:off x="11653841" y="4178801"/>
                <a:ext cx="618249" cy="2769823"/>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 name="connsiteX0" fmla="*/ 0 w 618248"/>
                  <a:gd name="connsiteY0" fmla="*/ 1790086 h 2201455"/>
                  <a:gd name="connsiteX1" fmla="*/ 83896 w 618248"/>
                  <a:gd name="connsiteY1" fmla="*/ 0 h 2201455"/>
                  <a:gd name="connsiteX2" fmla="*/ 618248 w 618248"/>
                  <a:gd name="connsiteY2" fmla="*/ 2201455 h 2201455"/>
                  <a:gd name="connsiteX3" fmla="*/ 0 w 618248"/>
                  <a:gd name="connsiteY3" fmla="*/ 1790086 h 2201455"/>
                  <a:gd name="connsiteX0" fmla="*/ 0 w 618248"/>
                  <a:gd name="connsiteY0" fmla="*/ 1892731 h 2304100"/>
                  <a:gd name="connsiteX1" fmla="*/ 28314 w 618248"/>
                  <a:gd name="connsiteY1" fmla="*/ 0 h 2304100"/>
                  <a:gd name="connsiteX2" fmla="*/ 618248 w 618248"/>
                  <a:gd name="connsiteY2" fmla="*/ 2304100 h 2304100"/>
                  <a:gd name="connsiteX3" fmla="*/ 0 w 618248"/>
                  <a:gd name="connsiteY3" fmla="*/ 1892731 h 2304100"/>
                </a:gdLst>
                <a:ahLst/>
                <a:cxnLst>
                  <a:cxn ang="0">
                    <a:pos x="connsiteX0" y="connsiteY0"/>
                  </a:cxn>
                  <a:cxn ang="0">
                    <a:pos x="connsiteX1" y="connsiteY1"/>
                  </a:cxn>
                  <a:cxn ang="0">
                    <a:pos x="connsiteX2" y="connsiteY2"/>
                  </a:cxn>
                  <a:cxn ang="0">
                    <a:pos x="connsiteX3" y="connsiteY3"/>
                  </a:cxn>
                </a:cxnLst>
                <a:rect l="l" t="t" r="r" b="b"/>
                <a:pathLst>
                  <a:path w="618248" h="2304100">
                    <a:moveTo>
                      <a:pt x="0" y="1892731"/>
                    </a:moveTo>
                    <a:lnTo>
                      <a:pt x="28314" y="0"/>
                    </a:lnTo>
                    <a:lnTo>
                      <a:pt x="618248" y="2304100"/>
                    </a:lnTo>
                    <a:lnTo>
                      <a:pt x="0" y="189273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9203531" y="5829300"/>
              <a:ext cx="4626770" cy="1054417"/>
              <a:chOff x="-54770" y="4178801"/>
              <a:chExt cx="12277250" cy="2704917"/>
            </a:xfrm>
          </p:grpSpPr>
          <p:sp>
            <p:nvSpPr>
              <p:cNvPr id="16" name="等腰三角形 2"/>
              <p:cNvSpPr/>
              <p:nvPr/>
            </p:nvSpPr>
            <p:spPr>
              <a:xfrm>
                <a:off x="-38100" y="4724400"/>
                <a:ext cx="1143000" cy="215265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Lst>
                <a:ahLst/>
                <a:cxnLst>
                  <a:cxn ang="0">
                    <a:pos x="connsiteX0" y="connsiteY0"/>
                  </a:cxn>
                  <a:cxn ang="0">
                    <a:pos x="connsiteX1" y="connsiteY1"/>
                  </a:cxn>
                  <a:cxn ang="0">
                    <a:pos x="connsiteX2" y="connsiteY2"/>
                  </a:cxn>
                  <a:cxn ang="0">
                    <a:pos x="connsiteX3" y="connsiteY3"/>
                  </a:cxn>
                </a:cxnLst>
                <a:rect l="l" t="t" r="r" b="b"/>
                <a:pathLst>
                  <a:path w="1143000" h="1790700">
                    <a:moveTo>
                      <a:pt x="0" y="1790700"/>
                    </a:moveTo>
                    <a:lnTo>
                      <a:pt x="0" y="0"/>
                    </a:lnTo>
                    <a:lnTo>
                      <a:pt x="1143000" y="628650"/>
                    </a:lnTo>
                    <a:lnTo>
                      <a:pt x="0" y="1790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2"/>
              <p:cNvSpPr/>
              <p:nvPr/>
            </p:nvSpPr>
            <p:spPr>
              <a:xfrm>
                <a:off x="-54770" y="5482592"/>
                <a:ext cx="2668429" cy="140112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2668429"/>
                  <a:gd name="connsiteY0" fmla="*/ 1165539 h 1165539"/>
                  <a:gd name="connsiteX1" fmla="*/ 1155859 w 2668429"/>
                  <a:gd name="connsiteY1" fmla="*/ 0 h 1165539"/>
                  <a:gd name="connsiteX2" fmla="*/ 2668429 w 2668429"/>
                  <a:gd name="connsiteY2" fmla="*/ 346575 h 1165539"/>
                  <a:gd name="connsiteX3" fmla="*/ 0 w 2668429"/>
                  <a:gd name="connsiteY3" fmla="*/ 1165539 h 1165539"/>
                </a:gdLst>
                <a:ahLst/>
                <a:cxnLst>
                  <a:cxn ang="0">
                    <a:pos x="connsiteX0" y="connsiteY0"/>
                  </a:cxn>
                  <a:cxn ang="0">
                    <a:pos x="connsiteX1" y="connsiteY1"/>
                  </a:cxn>
                  <a:cxn ang="0">
                    <a:pos x="connsiteX2" y="connsiteY2"/>
                  </a:cxn>
                  <a:cxn ang="0">
                    <a:pos x="connsiteX3" y="connsiteY3"/>
                  </a:cxn>
                </a:cxnLst>
                <a:rect l="l" t="t" r="r" b="b"/>
                <a:pathLst>
                  <a:path w="2668429" h="1165539">
                    <a:moveTo>
                      <a:pt x="0" y="1165539"/>
                    </a:moveTo>
                    <a:lnTo>
                      <a:pt x="1155859" y="0"/>
                    </a:lnTo>
                    <a:lnTo>
                      <a:pt x="2668429" y="346575"/>
                    </a:lnTo>
                    <a:lnTo>
                      <a:pt x="0" y="116553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
              <p:cNvSpPr/>
              <p:nvPr/>
            </p:nvSpPr>
            <p:spPr>
              <a:xfrm>
                <a:off x="-30480" y="5669282"/>
                <a:ext cx="4472940" cy="1203960"/>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Lst>
                <a:ahLst/>
                <a:cxnLst>
                  <a:cxn ang="0">
                    <a:pos x="connsiteX0" y="connsiteY0"/>
                  </a:cxn>
                  <a:cxn ang="0">
                    <a:pos x="connsiteX1" y="connsiteY1"/>
                  </a:cxn>
                  <a:cxn ang="0">
                    <a:pos x="connsiteX2" y="connsiteY2"/>
                  </a:cxn>
                  <a:cxn ang="0">
                    <a:pos x="connsiteX3" y="connsiteY3"/>
                  </a:cxn>
                </a:cxnLst>
                <a:rect l="l" t="t" r="r" b="b"/>
                <a:pathLst>
                  <a:path w="4472940" h="1001524">
                    <a:moveTo>
                      <a:pt x="0" y="1001524"/>
                    </a:moveTo>
                    <a:lnTo>
                      <a:pt x="3257550" y="0"/>
                    </a:lnTo>
                    <a:lnTo>
                      <a:pt x="4472940" y="993128"/>
                    </a:lnTo>
                    <a:lnTo>
                      <a:pt x="0" y="100152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
              <p:cNvSpPr/>
              <p:nvPr/>
            </p:nvSpPr>
            <p:spPr>
              <a:xfrm>
                <a:off x="3188970" y="5433060"/>
                <a:ext cx="3562350" cy="142246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Lst>
                <a:ahLst/>
                <a:cxnLst>
                  <a:cxn ang="0">
                    <a:pos x="connsiteX0" y="connsiteY0"/>
                  </a:cxn>
                  <a:cxn ang="0">
                    <a:pos x="connsiteX1" y="connsiteY1"/>
                  </a:cxn>
                  <a:cxn ang="0">
                    <a:pos x="connsiteX2" y="connsiteY2"/>
                  </a:cxn>
                  <a:cxn ang="0">
                    <a:pos x="connsiteX3" y="connsiteY3"/>
                  </a:cxn>
                </a:cxnLst>
                <a:rect l="l" t="t" r="r" b="b"/>
                <a:pathLst>
                  <a:path w="3562350" h="1183291">
                    <a:moveTo>
                      <a:pt x="0" y="209179"/>
                    </a:moveTo>
                    <a:lnTo>
                      <a:pt x="3562350" y="0"/>
                    </a:lnTo>
                    <a:lnTo>
                      <a:pt x="1215390" y="1183291"/>
                    </a:lnTo>
                    <a:lnTo>
                      <a:pt x="0" y="20917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
              <p:cNvSpPr/>
              <p:nvPr/>
            </p:nvSpPr>
            <p:spPr>
              <a:xfrm rot="10800000">
                <a:off x="4392931" y="5233036"/>
                <a:ext cx="3633787" cy="1632017"/>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3633787"/>
                  <a:gd name="connsiteY0" fmla="*/ 716280 h 1357607"/>
                  <a:gd name="connsiteX1" fmla="*/ 3633787 w 3633787"/>
                  <a:gd name="connsiteY1" fmla="*/ 0 h 1357607"/>
                  <a:gd name="connsiteX2" fmla="*/ 967740 w 3633787"/>
                  <a:gd name="connsiteY2" fmla="*/ 1357607 h 1357607"/>
                  <a:gd name="connsiteX3" fmla="*/ 0 w 3633787"/>
                  <a:gd name="connsiteY3" fmla="*/ 716280 h 1357607"/>
                </a:gdLst>
                <a:ahLst/>
                <a:cxnLst>
                  <a:cxn ang="0">
                    <a:pos x="connsiteX0" y="connsiteY0"/>
                  </a:cxn>
                  <a:cxn ang="0">
                    <a:pos x="connsiteX1" y="connsiteY1"/>
                  </a:cxn>
                  <a:cxn ang="0">
                    <a:pos x="connsiteX2" y="connsiteY2"/>
                  </a:cxn>
                  <a:cxn ang="0">
                    <a:pos x="connsiteX3" y="connsiteY3"/>
                  </a:cxn>
                </a:cxnLst>
                <a:rect l="l" t="t" r="r" b="b"/>
                <a:pathLst>
                  <a:path w="3633787" h="1357607">
                    <a:moveTo>
                      <a:pt x="0" y="716280"/>
                    </a:moveTo>
                    <a:lnTo>
                      <a:pt x="3633787" y="0"/>
                    </a:lnTo>
                    <a:lnTo>
                      <a:pt x="967740" y="1357607"/>
                    </a:lnTo>
                    <a:lnTo>
                      <a:pt x="0" y="716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
              <p:cNvSpPr/>
              <p:nvPr/>
            </p:nvSpPr>
            <p:spPr>
              <a:xfrm rot="10800000">
                <a:off x="4441506" y="5997509"/>
                <a:ext cx="5529263" cy="86620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529262"/>
                  <a:gd name="connsiteY0" fmla="*/ 0 h 720562"/>
                  <a:gd name="connsiteX1" fmla="*/ 5529262 w 5529262"/>
                  <a:gd name="connsiteY1" fmla="*/ 12678 h 720562"/>
                  <a:gd name="connsiteX2" fmla="*/ 1920240 w 5529262"/>
                  <a:gd name="connsiteY2" fmla="*/ 720562 h 720562"/>
                  <a:gd name="connsiteX3" fmla="*/ 0 w 5529262"/>
                  <a:gd name="connsiteY3" fmla="*/ 0 h 720562"/>
                  <a:gd name="connsiteX0" fmla="*/ 0 w 5524500"/>
                  <a:gd name="connsiteY0" fmla="*/ 0 h 720562"/>
                  <a:gd name="connsiteX1" fmla="*/ 5524500 w 5524500"/>
                  <a:gd name="connsiteY1" fmla="*/ 8716 h 720562"/>
                  <a:gd name="connsiteX2" fmla="*/ 1920240 w 5524500"/>
                  <a:gd name="connsiteY2" fmla="*/ 720562 h 720562"/>
                  <a:gd name="connsiteX3" fmla="*/ 0 w 5524500"/>
                  <a:gd name="connsiteY3" fmla="*/ 0 h 720562"/>
                  <a:gd name="connsiteX0" fmla="*/ 0 w 5529263"/>
                  <a:gd name="connsiteY0" fmla="*/ 0 h 720562"/>
                  <a:gd name="connsiteX1" fmla="*/ 5529263 w 5529263"/>
                  <a:gd name="connsiteY1" fmla="*/ 8716 h 720562"/>
                  <a:gd name="connsiteX2" fmla="*/ 1920240 w 5529263"/>
                  <a:gd name="connsiteY2" fmla="*/ 720562 h 720562"/>
                  <a:gd name="connsiteX3" fmla="*/ 0 w 5529263"/>
                  <a:gd name="connsiteY3" fmla="*/ 0 h 720562"/>
                </a:gdLst>
                <a:ahLst/>
                <a:cxnLst>
                  <a:cxn ang="0">
                    <a:pos x="connsiteX0" y="connsiteY0"/>
                  </a:cxn>
                  <a:cxn ang="0">
                    <a:pos x="connsiteX1" y="connsiteY1"/>
                  </a:cxn>
                  <a:cxn ang="0">
                    <a:pos x="connsiteX2" y="connsiteY2"/>
                  </a:cxn>
                  <a:cxn ang="0">
                    <a:pos x="connsiteX3" y="connsiteY3"/>
                  </a:cxn>
                </a:cxnLst>
                <a:rect l="l" t="t" r="r" b="b"/>
                <a:pathLst>
                  <a:path w="5529263" h="720562">
                    <a:moveTo>
                      <a:pt x="0" y="0"/>
                    </a:moveTo>
                    <a:lnTo>
                      <a:pt x="5529263" y="8716"/>
                    </a:lnTo>
                    <a:lnTo>
                      <a:pt x="1920240" y="72056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
              <p:cNvSpPr/>
              <p:nvPr/>
            </p:nvSpPr>
            <p:spPr>
              <a:xfrm rot="10800000">
                <a:off x="8020049" y="4744302"/>
                <a:ext cx="3257550" cy="2104458"/>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310890"/>
                  <a:gd name="connsiteY0" fmla="*/ 0 h 1750611"/>
                  <a:gd name="connsiteX1" fmla="*/ 3310890 w 3310890"/>
                  <a:gd name="connsiteY1" fmla="*/ 728959 h 1750611"/>
                  <a:gd name="connsiteX2" fmla="*/ 0 w 3310890"/>
                  <a:gd name="connsiteY2" fmla="*/ 1750611 h 1750611"/>
                  <a:gd name="connsiteX3" fmla="*/ 1356360 w 3310890"/>
                  <a:gd name="connsiteY3" fmla="*/ 0 h 1750611"/>
                  <a:gd name="connsiteX0" fmla="*/ 1356360 w 3257550"/>
                  <a:gd name="connsiteY0" fmla="*/ 0 h 1750611"/>
                  <a:gd name="connsiteX1" fmla="*/ 3257550 w 3257550"/>
                  <a:gd name="connsiteY1" fmla="*/ 703604 h 1750611"/>
                  <a:gd name="connsiteX2" fmla="*/ 0 w 3257550"/>
                  <a:gd name="connsiteY2" fmla="*/ 1750611 h 1750611"/>
                  <a:gd name="connsiteX3" fmla="*/ 1356360 w 3257550"/>
                  <a:gd name="connsiteY3" fmla="*/ 0 h 1750611"/>
                </a:gdLst>
                <a:ahLst/>
                <a:cxnLst>
                  <a:cxn ang="0">
                    <a:pos x="connsiteX0" y="connsiteY0"/>
                  </a:cxn>
                  <a:cxn ang="0">
                    <a:pos x="connsiteX1" y="connsiteY1"/>
                  </a:cxn>
                  <a:cxn ang="0">
                    <a:pos x="connsiteX2" y="connsiteY2"/>
                  </a:cxn>
                  <a:cxn ang="0">
                    <a:pos x="connsiteX3" y="connsiteY3"/>
                  </a:cxn>
                </a:cxnLst>
                <a:rect l="l" t="t" r="r" b="b"/>
                <a:pathLst>
                  <a:path w="3257550" h="1750611">
                    <a:moveTo>
                      <a:pt x="1356360" y="0"/>
                    </a:moveTo>
                    <a:lnTo>
                      <a:pt x="3257550" y="703604"/>
                    </a:lnTo>
                    <a:lnTo>
                      <a:pt x="0" y="1750611"/>
                    </a:lnTo>
                    <a:lnTo>
                      <a:pt x="13563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
              <p:cNvSpPr/>
              <p:nvPr/>
            </p:nvSpPr>
            <p:spPr>
              <a:xfrm rot="10800000">
                <a:off x="9898380" y="4186523"/>
                <a:ext cx="2324100" cy="2660716"/>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Lst>
                <a:ahLst/>
                <a:cxnLst>
                  <a:cxn ang="0">
                    <a:pos x="connsiteX0" y="connsiteY0"/>
                  </a:cxn>
                  <a:cxn ang="0">
                    <a:pos x="connsiteX1" y="connsiteY1"/>
                  </a:cxn>
                  <a:cxn ang="0">
                    <a:pos x="connsiteX2" y="connsiteY2"/>
                  </a:cxn>
                  <a:cxn ang="0">
                    <a:pos x="connsiteX3" y="connsiteY3"/>
                  </a:cxn>
                </a:cxnLst>
                <a:rect l="l" t="t" r="r" b="b"/>
                <a:pathLst>
                  <a:path w="2324100" h="2213339">
                    <a:moveTo>
                      <a:pt x="0" y="3168"/>
                    </a:moveTo>
                    <a:lnTo>
                      <a:pt x="2324100" y="0"/>
                    </a:lnTo>
                    <a:lnTo>
                      <a:pt x="567690" y="2213339"/>
                    </a:lnTo>
                    <a:lnTo>
                      <a:pt x="0" y="316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
              <p:cNvSpPr/>
              <p:nvPr/>
            </p:nvSpPr>
            <p:spPr>
              <a:xfrm rot="10800000">
                <a:off x="11653837" y="4178801"/>
                <a:ext cx="553402" cy="2646431"/>
              </a:xfrm>
              <a:custGeom>
                <a:avLst/>
                <a:gdLst>
                  <a:gd name="connsiteX0" fmla="*/ 0 w 1562100"/>
                  <a:gd name="connsiteY0" fmla="*/ 2095500 h 2095500"/>
                  <a:gd name="connsiteX1" fmla="*/ 781050 w 1562100"/>
                  <a:gd name="connsiteY1" fmla="*/ 0 h 2095500"/>
                  <a:gd name="connsiteX2" fmla="*/ 1562100 w 1562100"/>
                  <a:gd name="connsiteY2" fmla="*/ 2095500 h 2095500"/>
                  <a:gd name="connsiteX3" fmla="*/ 0 w 1562100"/>
                  <a:gd name="connsiteY3" fmla="*/ 2095500 h 2095500"/>
                  <a:gd name="connsiteX0" fmla="*/ 0 w 1600200"/>
                  <a:gd name="connsiteY0" fmla="*/ 3848100 h 3848100"/>
                  <a:gd name="connsiteX1" fmla="*/ 819150 w 1600200"/>
                  <a:gd name="connsiteY1" fmla="*/ 0 h 3848100"/>
                  <a:gd name="connsiteX2" fmla="*/ 1600200 w 1600200"/>
                  <a:gd name="connsiteY2" fmla="*/ 2095500 h 3848100"/>
                  <a:gd name="connsiteX3" fmla="*/ 0 w 1600200"/>
                  <a:gd name="connsiteY3" fmla="*/ 3848100 h 3848100"/>
                  <a:gd name="connsiteX0" fmla="*/ 0 w 1600200"/>
                  <a:gd name="connsiteY0" fmla="*/ 1790700 h 1790700"/>
                  <a:gd name="connsiteX1" fmla="*/ 0 w 1600200"/>
                  <a:gd name="connsiteY1" fmla="*/ 0 h 1790700"/>
                  <a:gd name="connsiteX2" fmla="*/ 1600200 w 1600200"/>
                  <a:gd name="connsiteY2" fmla="*/ 38100 h 1790700"/>
                  <a:gd name="connsiteX3" fmla="*/ 0 w 1600200"/>
                  <a:gd name="connsiteY3" fmla="*/ 1790700 h 1790700"/>
                  <a:gd name="connsiteX0" fmla="*/ 0 w 1143000"/>
                  <a:gd name="connsiteY0" fmla="*/ 1790700 h 1790700"/>
                  <a:gd name="connsiteX1" fmla="*/ 0 w 1143000"/>
                  <a:gd name="connsiteY1" fmla="*/ 0 h 1790700"/>
                  <a:gd name="connsiteX2" fmla="*/ 1143000 w 1143000"/>
                  <a:gd name="connsiteY2" fmla="*/ 628650 h 1790700"/>
                  <a:gd name="connsiteX3" fmla="*/ 0 w 1143000"/>
                  <a:gd name="connsiteY3" fmla="*/ 1790700 h 1790700"/>
                  <a:gd name="connsiteX0" fmla="*/ 0 w 2971800"/>
                  <a:gd name="connsiteY0" fmla="*/ 1790700 h 1790700"/>
                  <a:gd name="connsiteX1" fmla="*/ 1828800 w 2971800"/>
                  <a:gd name="connsiteY1" fmla="*/ 0 h 1790700"/>
                  <a:gd name="connsiteX2" fmla="*/ 2971800 w 2971800"/>
                  <a:gd name="connsiteY2" fmla="*/ 628650 h 1790700"/>
                  <a:gd name="connsiteX3" fmla="*/ 0 w 2971800"/>
                  <a:gd name="connsiteY3" fmla="*/ 1790700 h 1790700"/>
                  <a:gd name="connsiteX0" fmla="*/ 0 w 2971800"/>
                  <a:gd name="connsiteY0" fmla="*/ 1162050 h 1162050"/>
                  <a:gd name="connsiteX1" fmla="*/ 1162050 w 2971800"/>
                  <a:gd name="connsiteY1" fmla="*/ 52767 h 1162050"/>
                  <a:gd name="connsiteX2" fmla="*/ 2971800 w 2971800"/>
                  <a:gd name="connsiteY2" fmla="*/ 0 h 1162050"/>
                  <a:gd name="connsiteX3" fmla="*/ 0 w 2971800"/>
                  <a:gd name="connsiteY3" fmla="*/ 1162050 h 1162050"/>
                  <a:gd name="connsiteX0" fmla="*/ 0 w 2628900"/>
                  <a:gd name="connsiteY0" fmla="*/ 1109283 h 1109283"/>
                  <a:gd name="connsiteX1" fmla="*/ 1162050 w 2628900"/>
                  <a:gd name="connsiteY1" fmla="*/ 0 h 1109283"/>
                  <a:gd name="connsiteX2" fmla="*/ 2628900 w 2628900"/>
                  <a:gd name="connsiteY2" fmla="*/ 295865 h 1109283"/>
                  <a:gd name="connsiteX3" fmla="*/ 0 w 2628900"/>
                  <a:gd name="connsiteY3" fmla="*/ 1109283 h 1109283"/>
                  <a:gd name="connsiteX0" fmla="*/ 0 w 2628900"/>
                  <a:gd name="connsiteY0" fmla="*/ 1159993 h 1159993"/>
                  <a:gd name="connsiteX1" fmla="*/ 1116330 w 2628900"/>
                  <a:gd name="connsiteY1" fmla="*/ 0 h 1159993"/>
                  <a:gd name="connsiteX2" fmla="*/ 2628900 w 2628900"/>
                  <a:gd name="connsiteY2" fmla="*/ 346575 h 1159993"/>
                  <a:gd name="connsiteX3" fmla="*/ 0 w 2628900"/>
                  <a:gd name="connsiteY3" fmla="*/ 1159993 h 1159993"/>
                  <a:gd name="connsiteX0" fmla="*/ 0 w 2651760"/>
                  <a:gd name="connsiteY0" fmla="*/ 1153654 h 1153654"/>
                  <a:gd name="connsiteX1" fmla="*/ 1139190 w 2651760"/>
                  <a:gd name="connsiteY1" fmla="*/ 0 h 1153654"/>
                  <a:gd name="connsiteX2" fmla="*/ 2651760 w 2651760"/>
                  <a:gd name="connsiteY2" fmla="*/ 346575 h 1153654"/>
                  <a:gd name="connsiteX3" fmla="*/ 0 w 2651760"/>
                  <a:gd name="connsiteY3" fmla="*/ 1153654 h 1153654"/>
                  <a:gd name="connsiteX0" fmla="*/ 0 w 4617720"/>
                  <a:gd name="connsiteY0" fmla="*/ 1166332 h 1166332"/>
                  <a:gd name="connsiteX1" fmla="*/ 3105150 w 4617720"/>
                  <a:gd name="connsiteY1" fmla="*/ 0 h 1166332"/>
                  <a:gd name="connsiteX2" fmla="*/ 4617720 w 4617720"/>
                  <a:gd name="connsiteY2" fmla="*/ 346575 h 1166332"/>
                  <a:gd name="connsiteX3" fmla="*/ 0 w 4617720"/>
                  <a:gd name="connsiteY3" fmla="*/ 1166332 h 1166332"/>
                  <a:gd name="connsiteX0" fmla="*/ 0 w 4617720"/>
                  <a:gd name="connsiteY0" fmla="*/ 893765 h 893765"/>
                  <a:gd name="connsiteX1" fmla="*/ 3272790 w 4617720"/>
                  <a:gd name="connsiteY1" fmla="*/ 0 h 893765"/>
                  <a:gd name="connsiteX2" fmla="*/ 4617720 w 4617720"/>
                  <a:gd name="connsiteY2" fmla="*/ 74008 h 893765"/>
                  <a:gd name="connsiteX3" fmla="*/ 0 w 4617720"/>
                  <a:gd name="connsiteY3" fmla="*/ 893765 h 893765"/>
                  <a:gd name="connsiteX0" fmla="*/ 0 w 4617720"/>
                  <a:gd name="connsiteY0" fmla="*/ 1001524 h 1001524"/>
                  <a:gd name="connsiteX1" fmla="*/ 3257550 w 4617720"/>
                  <a:gd name="connsiteY1" fmla="*/ 0 h 1001524"/>
                  <a:gd name="connsiteX2" fmla="*/ 4617720 w 4617720"/>
                  <a:gd name="connsiteY2" fmla="*/ 181767 h 1001524"/>
                  <a:gd name="connsiteX3" fmla="*/ 0 w 4617720"/>
                  <a:gd name="connsiteY3" fmla="*/ 1001524 h 1001524"/>
                  <a:gd name="connsiteX0" fmla="*/ 0 w 4472940"/>
                  <a:gd name="connsiteY0" fmla="*/ 1001524 h 1001524"/>
                  <a:gd name="connsiteX1" fmla="*/ 3257550 w 4472940"/>
                  <a:gd name="connsiteY1" fmla="*/ 0 h 1001524"/>
                  <a:gd name="connsiteX2" fmla="*/ 4472940 w 4472940"/>
                  <a:gd name="connsiteY2" fmla="*/ 993128 h 1001524"/>
                  <a:gd name="connsiteX3" fmla="*/ 0 w 4472940"/>
                  <a:gd name="connsiteY3" fmla="*/ 1001524 h 1001524"/>
                  <a:gd name="connsiteX0" fmla="*/ 0 w 5025390"/>
                  <a:gd name="connsiteY0" fmla="*/ 668739 h 993128"/>
                  <a:gd name="connsiteX1" fmla="*/ 3810000 w 5025390"/>
                  <a:gd name="connsiteY1" fmla="*/ 0 h 993128"/>
                  <a:gd name="connsiteX2" fmla="*/ 5025390 w 5025390"/>
                  <a:gd name="connsiteY2" fmla="*/ 993128 h 993128"/>
                  <a:gd name="connsiteX3" fmla="*/ 0 w 5025390"/>
                  <a:gd name="connsiteY3" fmla="*/ 668739 h 993128"/>
                  <a:gd name="connsiteX0" fmla="*/ 0 w 3810000"/>
                  <a:gd name="connsiteY0" fmla="*/ 668739 h 1642851"/>
                  <a:gd name="connsiteX1" fmla="*/ 3810000 w 3810000"/>
                  <a:gd name="connsiteY1" fmla="*/ 0 h 1642851"/>
                  <a:gd name="connsiteX2" fmla="*/ 1215390 w 3810000"/>
                  <a:gd name="connsiteY2" fmla="*/ 1642851 h 1642851"/>
                  <a:gd name="connsiteX3" fmla="*/ 0 w 3810000"/>
                  <a:gd name="connsiteY3" fmla="*/ 668739 h 1642851"/>
                  <a:gd name="connsiteX0" fmla="*/ 0 w 2419350"/>
                  <a:gd name="connsiteY0" fmla="*/ 335954 h 1310066"/>
                  <a:gd name="connsiteX1" fmla="*/ 2419350 w 2419350"/>
                  <a:gd name="connsiteY1" fmla="*/ 0 h 1310066"/>
                  <a:gd name="connsiteX2" fmla="*/ 1215390 w 2419350"/>
                  <a:gd name="connsiteY2" fmla="*/ 1310066 h 1310066"/>
                  <a:gd name="connsiteX3" fmla="*/ 0 w 2419350"/>
                  <a:gd name="connsiteY3" fmla="*/ 335954 h 1310066"/>
                  <a:gd name="connsiteX0" fmla="*/ 0 w 3562350"/>
                  <a:gd name="connsiteY0" fmla="*/ 209179 h 1183291"/>
                  <a:gd name="connsiteX1" fmla="*/ 3562350 w 3562350"/>
                  <a:gd name="connsiteY1" fmla="*/ 0 h 1183291"/>
                  <a:gd name="connsiteX2" fmla="*/ 1215390 w 3562350"/>
                  <a:gd name="connsiteY2" fmla="*/ 1183291 h 1183291"/>
                  <a:gd name="connsiteX3" fmla="*/ 0 w 3562350"/>
                  <a:gd name="connsiteY3" fmla="*/ 209179 h 1183291"/>
                  <a:gd name="connsiteX0" fmla="*/ 0 w 3867150"/>
                  <a:gd name="connsiteY0" fmla="*/ 383495 h 1357607"/>
                  <a:gd name="connsiteX1" fmla="*/ 3867150 w 3867150"/>
                  <a:gd name="connsiteY1" fmla="*/ 0 h 1357607"/>
                  <a:gd name="connsiteX2" fmla="*/ 1215390 w 3867150"/>
                  <a:gd name="connsiteY2" fmla="*/ 1357607 h 1357607"/>
                  <a:gd name="connsiteX3" fmla="*/ 0 w 3867150"/>
                  <a:gd name="connsiteY3" fmla="*/ 383495 h 1357607"/>
                  <a:gd name="connsiteX0" fmla="*/ 0 w 3619500"/>
                  <a:gd name="connsiteY0" fmla="*/ 716280 h 1357607"/>
                  <a:gd name="connsiteX1" fmla="*/ 3619500 w 3619500"/>
                  <a:gd name="connsiteY1" fmla="*/ 0 h 1357607"/>
                  <a:gd name="connsiteX2" fmla="*/ 967740 w 3619500"/>
                  <a:gd name="connsiteY2" fmla="*/ 1357607 h 1357607"/>
                  <a:gd name="connsiteX3" fmla="*/ 0 w 3619500"/>
                  <a:gd name="connsiteY3" fmla="*/ 716280 h 1357607"/>
                  <a:gd name="connsiteX0" fmla="*/ 0 w 5886450"/>
                  <a:gd name="connsiteY0" fmla="*/ 747974 h 1389301"/>
                  <a:gd name="connsiteX1" fmla="*/ 5886450 w 5886450"/>
                  <a:gd name="connsiteY1" fmla="*/ 0 h 1389301"/>
                  <a:gd name="connsiteX2" fmla="*/ 967740 w 5886450"/>
                  <a:gd name="connsiteY2" fmla="*/ 1389301 h 1389301"/>
                  <a:gd name="connsiteX3" fmla="*/ 0 w 5886450"/>
                  <a:gd name="connsiteY3" fmla="*/ 747974 h 1389301"/>
                  <a:gd name="connsiteX0" fmla="*/ 0 w 5886450"/>
                  <a:gd name="connsiteY0" fmla="*/ 747974 h 771272"/>
                  <a:gd name="connsiteX1" fmla="*/ 5886450 w 5886450"/>
                  <a:gd name="connsiteY1" fmla="*/ 0 h 771272"/>
                  <a:gd name="connsiteX2" fmla="*/ 2586990 w 5886450"/>
                  <a:gd name="connsiteY2" fmla="*/ 771272 h 771272"/>
                  <a:gd name="connsiteX3" fmla="*/ 0 w 5886450"/>
                  <a:gd name="connsiteY3" fmla="*/ 747974 h 771272"/>
                  <a:gd name="connsiteX0" fmla="*/ 0 w 5486400"/>
                  <a:gd name="connsiteY0" fmla="*/ 0 h 783950"/>
                  <a:gd name="connsiteX1" fmla="*/ 5486400 w 5486400"/>
                  <a:gd name="connsiteY1" fmla="*/ 12678 h 783950"/>
                  <a:gd name="connsiteX2" fmla="*/ 2186940 w 5486400"/>
                  <a:gd name="connsiteY2" fmla="*/ 783950 h 783950"/>
                  <a:gd name="connsiteX3" fmla="*/ 0 w 5486400"/>
                  <a:gd name="connsiteY3" fmla="*/ 0 h 783950"/>
                  <a:gd name="connsiteX0" fmla="*/ 0 w 5486400"/>
                  <a:gd name="connsiteY0" fmla="*/ 0 h 720562"/>
                  <a:gd name="connsiteX1" fmla="*/ 5486400 w 5486400"/>
                  <a:gd name="connsiteY1" fmla="*/ 12678 h 720562"/>
                  <a:gd name="connsiteX2" fmla="*/ 1920240 w 5486400"/>
                  <a:gd name="connsiteY2" fmla="*/ 720562 h 720562"/>
                  <a:gd name="connsiteX3" fmla="*/ 0 w 5486400"/>
                  <a:gd name="connsiteY3" fmla="*/ 0 h 720562"/>
                  <a:gd name="connsiteX0" fmla="*/ 0 w 5276850"/>
                  <a:gd name="connsiteY0" fmla="*/ 320106 h 1040668"/>
                  <a:gd name="connsiteX1" fmla="*/ 5276850 w 5276850"/>
                  <a:gd name="connsiteY1" fmla="*/ 0 h 1040668"/>
                  <a:gd name="connsiteX2" fmla="*/ 1920240 w 5276850"/>
                  <a:gd name="connsiteY2" fmla="*/ 1040668 h 1040668"/>
                  <a:gd name="connsiteX3" fmla="*/ 0 w 5276850"/>
                  <a:gd name="connsiteY3" fmla="*/ 320106 h 1040668"/>
                  <a:gd name="connsiteX0" fmla="*/ 1356360 w 3356610"/>
                  <a:gd name="connsiteY0" fmla="*/ 0 h 1750611"/>
                  <a:gd name="connsiteX1" fmla="*/ 3356610 w 3356610"/>
                  <a:gd name="connsiteY1" fmla="*/ 709943 h 1750611"/>
                  <a:gd name="connsiteX2" fmla="*/ 0 w 3356610"/>
                  <a:gd name="connsiteY2" fmla="*/ 1750611 h 1750611"/>
                  <a:gd name="connsiteX3" fmla="*/ 1356360 w 3356610"/>
                  <a:gd name="connsiteY3" fmla="*/ 0 h 1750611"/>
                  <a:gd name="connsiteX0" fmla="*/ 1356360 w 3737610"/>
                  <a:gd name="connsiteY0" fmla="*/ 98249 h 1848860"/>
                  <a:gd name="connsiteX1" fmla="*/ 3737610 w 3737610"/>
                  <a:gd name="connsiteY1" fmla="*/ 0 h 1848860"/>
                  <a:gd name="connsiteX2" fmla="*/ 0 w 3737610"/>
                  <a:gd name="connsiteY2" fmla="*/ 1848860 h 1848860"/>
                  <a:gd name="connsiteX3" fmla="*/ 1356360 w 3737610"/>
                  <a:gd name="connsiteY3" fmla="*/ 98249 h 1848860"/>
                  <a:gd name="connsiteX0" fmla="*/ 0 w 2381250"/>
                  <a:gd name="connsiteY0" fmla="*/ 98249 h 2213339"/>
                  <a:gd name="connsiteX1" fmla="*/ 2381250 w 2381250"/>
                  <a:gd name="connsiteY1" fmla="*/ 0 h 2213339"/>
                  <a:gd name="connsiteX2" fmla="*/ 624840 w 2381250"/>
                  <a:gd name="connsiteY2" fmla="*/ 2213339 h 2213339"/>
                  <a:gd name="connsiteX3" fmla="*/ 0 w 2381250"/>
                  <a:gd name="connsiteY3" fmla="*/ 98249 h 2213339"/>
                  <a:gd name="connsiteX0" fmla="*/ 0 w 1962150"/>
                  <a:gd name="connsiteY0" fmla="*/ 0 h 2226018"/>
                  <a:gd name="connsiteX1" fmla="*/ 1962150 w 1962150"/>
                  <a:gd name="connsiteY1" fmla="*/ 12679 h 2226018"/>
                  <a:gd name="connsiteX2" fmla="*/ 205740 w 1962150"/>
                  <a:gd name="connsiteY2" fmla="*/ 2226018 h 2226018"/>
                  <a:gd name="connsiteX3" fmla="*/ 0 w 1962150"/>
                  <a:gd name="connsiteY3" fmla="*/ 0 h 2226018"/>
                  <a:gd name="connsiteX0" fmla="*/ 0 w 2247900"/>
                  <a:gd name="connsiteY0" fmla="*/ 3168 h 2213339"/>
                  <a:gd name="connsiteX1" fmla="*/ 2247900 w 2247900"/>
                  <a:gd name="connsiteY1" fmla="*/ 0 h 2213339"/>
                  <a:gd name="connsiteX2" fmla="*/ 491490 w 2247900"/>
                  <a:gd name="connsiteY2" fmla="*/ 2213339 h 2213339"/>
                  <a:gd name="connsiteX3" fmla="*/ 0 w 2247900"/>
                  <a:gd name="connsiteY3" fmla="*/ 3168 h 2213339"/>
                  <a:gd name="connsiteX0" fmla="*/ 0 w 2324100"/>
                  <a:gd name="connsiteY0" fmla="*/ 3168 h 2213339"/>
                  <a:gd name="connsiteX1" fmla="*/ 2324100 w 2324100"/>
                  <a:gd name="connsiteY1" fmla="*/ 0 h 2213339"/>
                  <a:gd name="connsiteX2" fmla="*/ 567690 w 2324100"/>
                  <a:gd name="connsiteY2" fmla="*/ 2213339 h 2213339"/>
                  <a:gd name="connsiteX3" fmla="*/ 0 w 2324100"/>
                  <a:gd name="connsiteY3" fmla="*/ 3168 h 2213339"/>
                  <a:gd name="connsiteX0" fmla="*/ 0 w 1619250"/>
                  <a:gd name="connsiteY0" fmla="*/ 779666 h 2989837"/>
                  <a:gd name="connsiteX1" fmla="*/ 1619250 w 1619250"/>
                  <a:gd name="connsiteY1" fmla="*/ 0 h 2989837"/>
                  <a:gd name="connsiteX2" fmla="*/ 567690 w 1619250"/>
                  <a:gd name="connsiteY2" fmla="*/ 2989837 h 2989837"/>
                  <a:gd name="connsiteX3" fmla="*/ 0 w 1619250"/>
                  <a:gd name="connsiteY3" fmla="*/ 779666 h 2989837"/>
                  <a:gd name="connsiteX0" fmla="*/ 0 w 2110740"/>
                  <a:gd name="connsiteY0" fmla="*/ 779666 h 2181645"/>
                  <a:gd name="connsiteX1" fmla="*/ 1619250 w 2110740"/>
                  <a:gd name="connsiteY1" fmla="*/ 0 h 2181645"/>
                  <a:gd name="connsiteX2" fmla="*/ 2110740 w 2110740"/>
                  <a:gd name="connsiteY2" fmla="*/ 2181645 h 2181645"/>
                  <a:gd name="connsiteX3" fmla="*/ 0 w 2110740"/>
                  <a:gd name="connsiteY3" fmla="*/ 779666 h 2181645"/>
                  <a:gd name="connsiteX0" fmla="*/ 0 w 2110740"/>
                  <a:gd name="connsiteY0" fmla="*/ 858901 h 2260880"/>
                  <a:gd name="connsiteX1" fmla="*/ 1600200 w 2110740"/>
                  <a:gd name="connsiteY1" fmla="*/ 0 h 2260880"/>
                  <a:gd name="connsiteX2" fmla="*/ 2110740 w 2110740"/>
                  <a:gd name="connsiteY2" fmla="*/ 2260880 h 2260880"/>
                  <a:gd name="connsiteX3" fmla="*/ 0 w 2110740"/>
                  <a:gd name="connsiteY3" fmla="*/ 858901 h 2260880"/>
                  <a:gd name="connsiteX0" fmla="*/ 0 w 529590"/>
                  <a:gd name="connsiteY0" fmla="*/ 1841409 h 2260880"/>
                  <a:gd name="connsiteX1" fmla="*/ 19050 w 529590"/>
                  <a:gd name="connsiteY1" fmla="*/ 0 h 2260880"/>
                  <a:gd name="connsiteX2" fmla="*/ 529590 w 529590"/>
                  <a:gd name="connsiteY2" fmla="*/ 2260880 h 2260880"/>
                  <a:gd name="connsiteX3" fmla="*/ 0 w 529590"/>
                  <a:gd name="connsiteY3" fmla="*/ 1841409 h 2260880"/>
                  <a:gd name="connsiteX0" fmla="*/ 0 w 553402"/>
                  <a:gd name="connsiteY0" fmla="*/ 1841409 h 2201455"/>
                  <a:gd name="connsiteX1" fmla="*/ 19050 w 553402"/>
                  <a:gd name="connsiteY1" fmla="*/ 0 h 2201455"/>
                  <a:gd name="connsiteX2" fmla="*/ 553402 w 553402"/>
                  <a:gd name="connsiteY2" fmla="*/ 2201455 h 2201455"/>
                  <a:gd name="connsiteX3" fmla="*/ 0 w 553402"/>
                  <a:gd name="connsiteY3" fmla="*/ 1841409 h 2201455"/>
                </a:gdLst>
                <a:ahLst/>
                <a:cxnLst>
                  <a:cxn ang="0">
                    <a:pos x="connsiteX0" y="connsiteY0"/>
                  </a:cxn>
                  <a:cxn ang="0">
                    <a:pos x="connsiteX1" y="connsiteY1"/>
                  </a:cxn>
                  <a:cxn ang="0">
                    <a:pos x="connsiteX2" y="connsiteY2"/>
                  </a:cxn>
                  <a:cxn ang="0">
                    <a:pos x="connsiteX3" y="connsiteY3"/>
                  </a:cxn>
                </a:cxnLst>
                <a:rect l="l" t="t" r="r" b="b"/>
                <a:pathLst>
                  <a:path w="553402" h="2201455">
                    <a:moveTo>
                      <a:pt x="0" y="1841409"/>
                    </a:moveTo>
                    <a:lnTo>
                      <a:pt x="19050" y="0"/>
                    </a:lnTo>
                    <a:lnTo>
                      <a:pt x="553402" y="2201455"/>
                    </a:lnTo>
                    <a:lnTo>
                      <a:pt x="0" y="184140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78538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466271"/>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72" r:id="rId4"/>
    <p:sldLayoutId id="2147483671" r:id="rId5"/>
    <p:sldLayoutId id="2147483670" r:id="rId6"/>
    <p:sldLayoutId id="2147483673" r:id="rId7"/>
    <p:sldLayoutId id="2147483660" r:id="rId8"/>
    <p:sldLayoutId id="2147483662" r:id="rId9"/>
    <p:sldLayoutId id="2147483661"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1043" y="1859340"/>
            <a:ext cx="1528394" cy="1569660"/>
            <a:chOff x="3471636" y="1203878"/>
            <a:chExt cx="1219201" cy="1252119"/>
          </a:xfrm>
        </p:grpSpPr>
        <p:sp>
          <p:nvSpPr>
            <p:cNvPr id="3" name="矩形 2"/>
            <p:cNvSpPr/>
            <p:nvPr/>
          </p:nvSpPr>
          <p:spPr>
            <a:xfrm>
              <a:off x="3471636" y="1242157"/>
              <a:ext cx="1181100" cy="1181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509737" y="1203878"/>
              <a:ext cx="1181100" cy="1252119"/>
            </a:xfrm>
            <a:prstGeom prst="rect">
              <a:avLst/>
            </a:prstGeom>
            <a:noFill/>
          </p:spPr>
          <p:txBody>
            <a:bodyPr wrap="square" rtlCol="0">
              <a:spAutoFit/>
            </a:bodyPr>
            <a:lstStyle/>
            <a:p>
              <a:r>
                <a:rPr lang="zh-CN" altLang="en-US" sz="4800" b="1" dirty="0">
                  <a:solidFill>
                    <a:schemeClr val="bg1"/>
                  </a:solidFill>
                </a:rPr>
                <a:t>创新计划</a:t>
              </a:r>
            </a:p>
          </p:txBody>
        </p:sp>
      </p:grpSp>
      <p:sp>
        <p:nvSpPr>
          <p:cNvPr id="5" name="文本框 4"/>
          <p:cNvSpPr txBox="1"/>
          <p:nvPr/>
        </p:nvSpPr>
        <p:spPr>
          <a:xfrm>
            <a:off x="4277115" y="2047142"/>
            <a:ext cx="6943111" cy="1200329"/>
          </a:xfrm>
          <a:prstGeom prst="rect">
            <a:avLst/>
          </a:prstGeom>
          <a:noFill/>
        </p:spPr>
        <p:txBody>
          <a:bodyPr wrap="square" rtlCol="0">
            <a:spAutoFit/>
          </a:bodyPr>
          <a:lstStyle/>
          <a:p>
            <a:r>
              <a:rPr lang="zh-CN" altLang="en-US" sz="7200" b="1" dirty="0">
                <a:latin typeface="华文新魏" panose="02010800040101010101" pitchFamily="2" charset="-122"/>
                <a:ea typeface="华文新魏" panose="02010800040101010101" pitchFamily="2" charset="-122"/>
              </a:rPr>
              <a:t>私人网盘系统</a:t>
            </a:r>
            <a:endParaRPr lang="en-US" altLang="zh-CN" sz="7200" b="1" dirty="0">
              <a:latin typeface="华文新魏" panose="02010800040101010101" pitchFamily="2" charset="-122"/>
              <a:ea typeface="华文新魏" panose="02010800040101010101" pitchFamily="2" charset="-122"/>
            </a:endParaRPr>
          </a:p>
        </p:txBody>
      </p:sp>
      <p:sp>
        <p:nvSpPr>
          <p:cNvPr id="6" name="文本框 5"/>
          <p:cNvSpPr txBox="1"/>
          <p:nvPr/>
        </p:nvSpPr>
        <p:spPr>
          <a:xfrm>
            <a:off x="2929147" y="5577120"/>
            <a:ext cx="6333705" cy="954107"/>
          </a:xfrm>
          <a:prstGeom prst="rect">
            <a:avLst/>
          </a:prstGeom>
          <a:noFill/>
        </p:spPr>
        <p:txBody>
          <a:bodyPr wrap="square" rtlCol="0">
            <a:spAutoFit/>
          </a:bodyPr>
          <a:lstStyle/>
          <a:p>
            <a:r>
              <a:rPr lang="zh-CN" altLang="en-US" sz="2800" dirty="0"/>
              <a:t>答辩人：   夏昊珺 </a:t>
            </a:r>
            <a:endParaRPr lang="en-US" altLang="zh-CN" sz="2800" dirty="0"/>
          </a:p>
          <a:p>
            <a:r>
              <a:rPr lang="zh-CN" altLang="en-US" sz="2800" dirty="0"/>
              <a:t>小组成员：夏昊珺 </a:t>
            </a:r>
            <a:r>
              <a:rPr lang="en-US" altLang="zh-CN" sz="2800" dirty="0"/>
              <a:t>| </a:t>
            </a:r>
            <a:r>
              <a:rPr lang="zh-CN" altLang="en-US" sz="2800" dirty="0"/>
              <a:t>王珺 </a:t>
            </a:r>
            <a:r>
              <a:rPr lang="en-US" altLang="zh-CN" sz="2800" dirty="0"/>
              <a:t>| </a:t>
            </a:r>
            <a:r>
              <a:rPr lang="zh-CN" altLang="en-US" sz="2800" dirty="0"/>
              <a:t>滕思洁</a:t>
            </a:r>
          </a:p>
        </p:txBody>
      </p:sp>
    </p:spTree>
    <p:extLst>
      <p:ext uri="{BB962C8B-B14F-4D97-AF65-F5344CB8AC3E}">
        <p14:creationId xmlns:p14="http://schemas.microsoft.com/office/powerpoint/2010/main" val="18866111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799"/>
            <a:ext cx="2495713" cy="523220"/>
          </a:xfrm>
          <a:prstGeom prst="rect">
            <a:avLst/>
          </a:prstGeom>
          <a:noFill/>
        </p:spPr>
        <p:txBody>
          <a:bodyPr wrap="square" rtlCol="0">
            <a:spAutoFit/>
          </a:bodyPr>
          <a:lstStyle/>
          <a:p>
            <a:r>
              <a:rPr lang="zh-CN" altLang="en-US" sz="2800" dirty="0"/>
              <a:t>网页登录验证</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Log In</a:t>
            </a:r>
            <a:endParaRPr lang="zh-CN" altLang="en-US" sz="1400" dirty="0"/>
          </a:p>
        </p:txBody>
      </p:sp>
      <p:pic>
        <p:nvPicPr>
          <p:cNvPr id="26" name="图片 25">
            <a:extLst>
              <a:ext uri="{FF2B5EF4-FFF2-40B4-BE49-F238E27FC236}">
                <a16:creationId xmlns:a16="http://schemas.microsoft.com/office/drawing/2014/main" id="{3766D944-AFE7-4BF9-8894-0F88CA2C5F35}"/>
              </a:ext>
            </a:extLst>
          </p:cNvPr>
          <p:cNvPicPr>
            <a:picLocks noChangeAspect="1"/>
          </p:cNvPicPr>
          <p:nvPr/>
        </p:nvPicPr>
        <p:blipFill>
          <a:blip r:embed="rId2"/>
          <a:stretch>
            <a:fillRect/>
          </a:stretch>
        </p:blipFill>
        <p:spPr>
          <a:xfrm>
            <a:off x="3758290" y="1286354"/>
            <a:ext cx="7305710" cy="4285289"/>
          </a:xfrm>
          <a:prstGeom prst="rect">
            <a:avLst/>
          </a:prstGeom>
        </p:spPr>
      </p:pic>
      <p:sp>
        <p:nvSpPr>
          <p:cNvPr id="6" name="文本框 5">
            <a:extLst>
              <a:ext uri="{FF2B5EF4-FFF2-40B4-BE49-F238E27FC236}">
                <a16:creationId xmlns:a16="http://schemas.microsoft.com/office/drawing/2014/main" id="{2650A1C1-8519-476A-97FB-9C8E813EE73F}"/>
              </a:ext>
            </a:extLst>
          </p:cNvPr>
          <p:cNvSpPr txBox="1"/>
          <p:nvPr/>
        </p:nvSpPr>
        <p:spPr>
          <a:xfrm>
            <a:off x="1128000" y="2767280"/>
            <a:ext cx="1996200" cy="1323439"/>
          </a:xfrm>
          <a:prstGeom prst="rect">
            <a:avLst/>
          </a:prstGeom>
          <a:noFill/>
        </p:spPr>
        <p:txBody>
          <a:bodyPr wrap="square" rtlCol="0">
            <a:spAutoFit/>
          </a:bodyPr>
          <a:lstStyle/>
          <a:p>
            <a:r>
              <a:rPr lang="zh-CN" altLang="en-US" sz="2000" dirty="0">
                <a:solidFill>
                  <a:srgbClr val="C00000"/>
                </a:solidFill>
              </a:rPr>
              <a:t>需要输入用户名和密码，进入网盘系统的文件管理页面</a:t>
            </a:r>
          </a:p>
        </p:txBody>
      </p:sp>
    </p:spTree>
    <p:extLst>
      <p:ext uri="{BB962C8B-B14F-4D97-AF65-F5344CB8AC3E}">
        <p14:creationId xmlns:p14="http://schemas.microsoft.com/office/powerpoint/2010/main" val="402835967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841F33D8-602B-4FED-8785-D65144B8E33F}"/>
              </a:ext>
            </a:extLst>
          </p:cNvPr>
          <p:cNvSpPr txBox="1"/>
          <p:nvPr/>
        </p:nvSpPr>
        <p:spPr>
          <a:xfrm>
            <a:off x="1280400" y="2305614"/>
            <a:ext cx="1996200" cy="2246769"/>
          </a:xfrm>
          <a:prstGeom prst="rect">
            <a:avLst/>
          </a:prstGeom>
          <a:noFill/>
        </p:spPr>
        <p:txBody>
          <a:bodyPr wrap="square" rtlCol="0">
            <a:spAutoFit/>
          </a:bodyPr>
          <a:lstStyle/>
          <a:p>
            <a:r>
              <a:rPr lang="zh-CN" altLang="en-US" sz="2000" dirty="0">
                <a:solidFill>
                  <a:srgbClr val="C00000"/>
                </a:solidFill>
              </a:rPr>
              <a:t>可查看当前文件系统的文件目录，可像使用文件管理器一样方便地单击进入文件夹和返回上层文件夹</a:t>
            </a:r>
          </a:p>
        </p:txBody>
      </p:sp>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799"/>
            <a:ext cx="2377379" cy="523220"/>
          </a:xfrm>
          <a:prstGeom prst="rect">
            <a:avLst/>
          </a:prstGeom>
          <a:noFill/>
        </p:spPr>
        <p:txBody>
          <a:bodyPr wrap="square" rtlCol="0">
            <a:spAutoFit/>
          </a:bodyPr>
          <a:lstStyle/>
          <a:p>
            <a:r>
              <a:rPr lang="zh-CN" altLang="en-US" sz="2800" dirty="0"/>
              <a:t>显示文件目录</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File Content</a:t>
            </a:r>
            <a:endParaRPr lang="zh-CN" altLang="en-US" sz="1400" dirty="0"/>
          </a:p>
        </p:txBody>
      </p:sp>
      <p:pic>
        <p:nvPicPr>
          <p:cNvPr id="6" name="图片 5">
            <a:extLst>
              <a:ext uri="{FF2B5EF4-FFF2-40B4-BE49-F238E27FC236}">
                <a16:creationId xmlns:a16="http://schemas.microsoft.com/office/drawing/2014/main" id="{94A01F19-7500-43A7-9CB3-3B6A02A49942}"/>
              </a:ext>
            </a:extLst>
          </p:cNvPr>
          <p:cNvPicPr>
            <a:picLocks noChangeAspect="1"/>
          </p:cNvPicPr>
          <p:nvPr/>
        </p:nvPicPr>
        <p:blipFill>
          <a:blip r:embed="rId2"/>
          <a:stretch>
            <a:fillRect/>
          </a:stretch>
        </p:blipFill>
        <p:spPr>
          <a:xfrm>
            <a:off x="3790950" y="1172761"/>
            <a:ext cx="7120650" cy="4512473"/>
          </a:xfrm>
          <a:prstGeom prst="rect">
            <a:avLst/>
          </a:prstGeom>
        </p:spPr>
      </p:pic>
    </p:spTree>
    <p:extLst>
      <p:ext uri="{BB962C8B-B14F-4D97-AF65-F5344CB8AC3E}">
        <p14:creationId xmlns:p14="http://schemas.microsoft.com/office/powerpoint/2010/main" val="23826636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799"/>
            <a:ext cx="2334349" cy="523220"/>
          </a:xfrm>
          <a:prstGeom prst="rect">
            <a:avLst/>
          </a:prstGeom>
          <a:noFill/>
        </p:spPr>
        <p:txBody>
          <a:bodyPr wrap="square" rtlCol="0">
            <a:spAutoFit/>
          </a:bodyPr>
          <a:lstStyle/>
          <a:p>
            <a:r>
              <a:rPr lang="zh-CN" altLang="en-US" sz="2800" dirty="0"/>
              <a:t>进入文件夹</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Enter A Folder</a:t>
            </a:r>
            <a:endParaRPr lang="zh-CN" altLang="en-US" sz="1400" dirty="0"/>
          </a:p>
        </p:txBody>
      </p:sp>
      <p:pic>
        <p:nvPicPr>
          <p:cNvPr id="6" name="图片 5">
            <a:extLst>
              <a:ext uri="{FF2B5EF4-FFF2-40B4-BE49-F238E27FC236}">
                <a16:creationId xmlns:a16="http://schemas.microsoft.com/office/drawing/2014/main" id="{9535ADE1-0BBE-48C3-9B83-005BB01DCC54}"/>
              </a:ext>
            </a:extLst>
          </p:cNvPr>
          <p:cNvPicPr>
            <a:picLocks noChangeAspect="1"/>
          </p:cNvPicPr>
          <p:nvPr/>
        </p:nvPicPr>
        <p:blipFill>
          <a:blip r:embed="rId2"/>
          <a:stretch>
            <a:fillRect/>
          </a:stretch>
        </p:blipFill>
        <p:spPr>
          <a:xfrm>
            <a:off x="4348719" y="1383019"/>
            <a:ext cx="6471681" cy="4091960"/>
          </a:xfrm>
          <a:prstGeom prst="rect">
            <a:avLst/>
          </a:prstGeom>
        </p:spPr>
      </p:pic>
      <p:sp>
        <p:nvSpPr>
          <p:cNvPr id="8" name="文本框 7">
            <a:extLst>
              <a:ext uri="{FF2B5EF4-FFF2-40B4-BE49-F238E27FC236}">
                <a16:creationId xmlns:a16="http://schemas.microsoft.com/office/drawing/2014/main" id="{1E113420-3FB0-4AD0-BA07-8559D5F27ED9}"/>
              </a:ext>
            </a:extLst>
          </p:cNvPr>
          <p:cNvSpPr txBox="1"/>
          <p:nvPr/>
        </p:nvSpPr>
        <p:spPr>
          <a:xfrm>
            <a:off x="1371600" y="3075056"/>
            <a:ext cx="1996200" cy="707886"/>
          </a:xfrm>
          <a:prstGeom prst="rect">
            <a:avLst/>
          </a:prstGeom>
          <a:noFill/>
        </p:spPr>
        <p:txBody>
          <a:bodyPr wrap="square" rtlCol="0">
            <a:spAutoFit/>
          </a:bodyPr>
          <a:lstStyle/>
          <a:p>
            <a:r>
              <a:rPr lang="zh-CN" altLang="en-US" sz="2000" dirty="0">
                <a:solidFill>
                  <a:srgbClr val="C00000"/>
                </a:solidFill>
              </a:rPr>
              <a:t>单击进入了文件夹</a:t>
            </a:r>
            <a:r>
              <a:rPr lang="en-US" altLang="zh-CN" sz="2000" dirty="0">
                <a:solidFill>
                  <a:srgbClr val="C00000"/>
                </a:solidFill>
              </a:rPr>
              <a:t>TIM</a:t>
            </a:r>
            <a:r>
              <a:rPr lang="zh-CN" altLang="en-US" sz="2000" dirty="0">
                <a:solidFill>
                  <a:srgbClr val="C00000"/>
                </a:solidFill>
              </a:rPr>
              <a:t>后</a:t>
            </a:r>
          </a:p>
        </p:txBody>
      </p:sp>
    </p:spTree>
    <p:extLst>
      <p:ext uri="{BB962C8B-B14F-4D97-AF65-F5344CB8AC3E}">
        <p14:creationId xmlns:p14="http://schemas.microsoft.com/office/powerpoint/2010/main" val="16342688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800"/>
            <a:ext cx="2700109" cy="523220"/>
          </a:xfrm>
          <a:prstGeom prst="rect">
            <a:avLst/>
          </a:prstGeom>
          <a:noFill/>
        </p:spPr>
        <p:txBody>
          <a:bodyPr wrap="square" rtlCol="0">
            <a:spAutoFit/>
          </a:bodyPr>
          <a:lstStyle/>
          <a:p>
            <a:r>
              <a:rPr lang="zh-CN" altLang="en-US" sz="2800" dirty="0"/>
              <a:t>进行下载请求</a:t>
            </a:r>
          </a:p>
        </p:txBody>
      </p:sp>
      <p:sp>
        <p:nvSpPr>
          <p:cNvPr id="5" name="文本框 4"/>
          <p:cNvSpPr txBox="1"/>
          <p:nvPr/>
        </p:nvSpPr>
        <p:spPr>
          <a:xfrm>
            <a:off x="1484616" y="807481"/>
            <a:ext cx="2148600" cy="307777"/>
          </a:xfrm>
          <a:prstGeom prst="rect">
            <a:avLst/>
          </a:prstGeom>
          <a:noFill/>
        </p:spPr>
        <p:txBody>
          <a:bodyPr wrap="square" rtlCol="0">
            <a:spAutoFit/>
          </a:bodyPr>
          <a:lstStyle/>
          <a:p>
            <a:r>
              <a:rPr lang="en-US" altLang="zh-CN" sz="1400" dirty="0"/>
              <a:t>Request Download</a:t>
            </a:r>
            <a:endParaRPr lang="zh-CN" altLang="en-US" sz="1400" dirty="0"/>
          </a:p>
        </p:txBody>
      </p:sp>
      <p:pic>
        <p:nvPicPr>
          <p:cNvPr id="6" name="图片 5">
            <a:extLst>
              <a:ext uri="{FF2B5EF4-FFF2-40B4-BE49-F238E27FC236}">
                <a16:creationId xmlns:a16="http://schemas.microsoft.com/office/drawing/2014/main" id="{510A18C4-5DB4-437D-9B88-CE52909E28F9}"/>
              </a:ext>
            </a:extLst>
          </p:cNvPr>
          <p:cNvPicPr>
            <a:picLocks noChangeAspect="1"/>
          </p:cNvPicPr>
          <p:nvPr/>
        </p:nvPicPr>
        <p:blipFill>
          <a:blip r:embed="rId2"/>
          <a:stretch>
            <a:fillRect/>
          </a:stretch>
        </p:blipFill>
        <p:spPr>
          <a:xfrm>
            <a:off x="4457685" y="1292352"/>
            <a:ext cx="6749412" cy="4273296"/>
          </a:xfrm>
          <a:prstGeom prst="rect">
            <a:avLst/>
          </a:prstGeom>
        </p:spPr>
      </p:pic>
      <p:sp>
        <p:nvSpPr>
          <p:cNvPr id="8" name="文本框 7">
            <a:extLst>
              <a:ext uri="{FF2B5EF4-FFF2-40B4-BE49-F238E27FC236}">
                <a16:creationId xmlns:a16="http://schemas.microsoft.com/office/drawing/2014/main" id="{0367F642-9038-4934-983E-BA28A7703F8D}"/>
              </a:ext>
            </a:extLst>
          </p:cNvPr>
          <p:cNvSpPr txBox="1"/>
          <p:nvPr/>
        </p:nvSpPr>
        <p:spPr>
          <a:xfrm>
            <a:off x="984903" y="2459504"/>
            <a:ext cx="1996200" cy="1938992"/>
          </a:xfrm>
          <a:prstGeom prst="rect">
            <a:avLst/>
          </a:prstGeom>
          <a:noFill/>
        </p:spPr>
        <p:txBody>
          <a:bodyPr wrap="square" rtlCol="0">
            <a:spAutoFit/>
          </a:bodyPr>
          <a:lstStyle/>
          <a:p>
            <a:r>
              <a:rPr lang="zh-CN" altLang="en-US" sz="2000" dirty="0">
                <a:solidFill>
                  <a:srgbClr val="C00000"/>
                </a:solidFill>
              </a:rPr>
              <a:t>选择文件进行下载任务，服务器从各个客户端进行碎片收集，右侧出现碎片收集的进度条</a:t>
            </a:r>
          </a:p>
        </p:txBody>
      </p:sp>
    </p:spTree>
    <p:extLst>
      <p:ext uri="{BB962C8B-B14F-4D97-AF65-F5344CB8AC3E}">
        <p14:creationId xmlns:p14="http://schemas.microsoft.com/office/powerpoint/2010/main" val="388741357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6" y="294799"/>
            <a:ext cx="4012542" cy="523220"/>
          </a:xfrm>
          <a:prstGeom prst="rect">
            <a:avLst/>
          </a:prstGeom>
          <a:noFill/>
        </p:spPr>
        <p:txBody>
          <a:bodyPr wrap="square" rtlCol="0">
            <a:spAutoFit/>
          </a:bodyPr>
          <a:lstStyle/>
          <a:p>
            <a:r>
              <a:rPr lang="zh-CN" altLang="en-US" sz="2800" dirty="0"/>
              <a:t>碎片收集</a:t>
            </a:r>
          </a:p>
        </p:txBody>
      </p:sp>
      <p:sp>
        <p:nvSpPr>
          <p:cNvPr id="5" name="文本框 4"/>
          <p:cNvSpPr txBox="1"/>
          <p:nvPr/>
        </p:nvSpPr>
        <p:spPr>
          <a:xfrm>
            <a:off x="1484616" y="807481"/>
            <a:ext cx="1996200" cy="307777"/>
          </a:xfrm>
          <a:prstGeom prst="rect">
            <a:avLst/>
          </a:prstGeom>
          <a:noFill/>
        </p:spPr>
        <p:txBody>
          <a:bodyPr wrap="square" rtlCol="0">
            <a:spAutoFit/>
          </a:bodyPr>
          <a:lstStyle/>
          <a:p>
            <a:r>
              <a:rPr lang="en-US" altLang="zh-CN" sz="1400" dirty="0"/>
              <a:t>Fragment Gathering</a:t>
            </a:r>
            <a:endParaRPr lang="zh-CN" altLang="en-US" sz="1400" dirty="0"/>
          </a:p>
        </p:txBody>
      </p:sp>
      <p:pic>
        <p:nvPicPr>
          <p:cNvPr id="6" name="图片 5">
            <a:extLst>
              <a:ext uri="{FF2B5EF4-FFF2-40B4-BE49-F238E27FC236}">
                <a16:creationId xmlns:a16="http://schemas.microsoft.com/office/drawing/2014/main" id="{1C4FED5D-EEA4-4791-8042-80112530D047}"/>
              </a:ext>
            </a:extLst>
          </p:cNvPr>
          <p:cNvPicPr>
            <a:picLocks noChangeAspect="1"/>
          </p:cNvPicPr>
          <p:nvPr/>
        </p:nvPicPr>
        <p:blipFill>
          <a:blip r:embed="rId2"/>
          <a:stretch>
            <a:fillRect/>
          </a:stretch>
        </p:blipFill>
        <p:spPr>
          <a:xfrm>
            <a:off x="4276225" y="1290843"/>
            <a:ext cx="6699224" cy="4276313"/>
          </a:xfrm>
          <a:prstGeom prst="rect">
            <a:avLst/>
          </a:prstGeom>
        </p:spPr>
      </p:pic>
      <p:sp>
        <p:nvSpPr>
          <p:cNvPr id="8" name="文本框 7">
            <a:extLst>
              <a:ext uri="{FF2B5EF4-FFF2-40B4-BE49-F238E27FC236}">
                <a16:creationId xmlns:a16="http://schemas.microsoft.com/office/drawing/2014/main" id="{179DB3C2-044C-4C0A-91D5-893D6A97349E}"/>
              </a:ext>
            </a:extLst>
          </p:cNvPr>
          <p:cNvSpPr txBox="1"/>
          <p:nvPr/>
        </p:nvSpPr>
        <p:spPr>
          <a:xfrm>
            <a:off x="1216551" y="2921168"/>
            <a:ext cx="2086436" cy="1015663"/>
          </a:xfrm>
          <a:prstGeom prst="rect">
            <a:avLst/>
          </a:prstGeom>
          <a:noFill/>
        </p:spPr>
        <p:txBody>
          <a:bodyPr wrap="square" rtlCol="0">
            <a:spAutoFit/>
          </a:bodyPr>
          <a:lstStyle/>
          <a:p>
            <a:r>
              <a:rPr lang="zh-CN" altLang="en-US" sz="2000" dirty="0">
                <a:solidFill>
                  <a:srgbClr val="C00000"/>
                </a:solidFill>
              </a:rPr>
              <a:t>服务器端碎片收集完成，进度</a:t>
            </a:r>
            <a:r>
              <a:rPr lang="en-US" altLang="zh-CN" sz="2000" dirty="0">
                <a:solidFill>
                  <a:srgbClr val="C00000"/>
                </a:solidFill>
              </a:rPr>
              <a:t>100%</a:t>
            </a:r>
            <a:endParaRPr lang="zh-CN" altLang="en-US" sz="2000" dirty="0">
              <a:solidFill>
                <a:srgbClr val="C00000"/>
              </a:solidFill>
            </a:endParaRPr>
          </a:p>
        </p:txBody>
      </p:sp>
    </p:spTree>
    <p:extLst>
      <p:ext uri="{BB962C8B-B14F-4D97-AF65-F5344CB8AC3E}">
        <p14:creationId xmlns:p14="http://schemas.microsoft.com/office/powerpoint/2010/main" val="30284082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800"/>
            <a:ext cx="2452683" cy="523220"/>
          </a:xfrm>
          <a:prstGeom prst="rect">
            <a:avLst/>
          </a:prstGeom>
          <a:noFill/>
        </p:spPr>
        <p:txBody>
          <a:bodyPr wrap="square" rtlCol="0">
            <a:spAutoFit/>
          </a:bodyPr>
          <a:lstStyle/>
          <a:p>
            <a:r>
              <a:rPr lang="zh-CN" altLang="en-US" sz="2800" dirty="0"/>
              <a:t>下载到本地</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Download </a:t>
            </a:r>
            <a:endParaRPr lang="zh-CN" altLang="en-US" sz="1400" dirty="0"/>
          </a:p>
        </p:txBody>
      </p:sp>
      <p:pic>
        <p:nvPicPr>
          <p:cNvPr id="6" name="图片 5">
            <a:extLst>
              <a:ext uri="{FF2B5EF4-FFF2-40B4-BE49-F238E27FC236}">
                <a16:creationId xmlns:a16="http://schemas.microsoft.com/office/drawing/2014/main" id="{B3193C6C-AFED-4F17-A844-A9CFBED776FD}"/>
              </a:ext>
            </a:extLst>
          </p:cNvPr>
          <p:cNvPicPr>
            <a:picLocks noChangeAspect="1"/>
          </p:cNvPicPr>
          <p:nvPr/>
        </p:nvPicPr>
        <p:blipFill>
          <a:blip r:embed="rId2"/>
          <a:stretch>
            <a:fillRect/>
          </a:stretch>
        </p:blipFill>
        <p:spPr>
          <a:xfrm>
            <a:off x="4290037" y="1269818"/>
            <a:ext cx="6748697" cy="4318362"/>
          </a:xfrm>
          <a:prstGeom prst="rect">
            <a:avLst/>
          </a:prstGeom>
        </p:spPr>
      </p:pic>
      <p:sp>
        <p:nvSpPr>
          <p:cNvPr id="8" name="文本框 7">
            <a:extLst>
              <a:ext uri="{FF2B5EF4-FFF2-40B4-BE49-F238E27FC236}">
                <a16:creationId xmlns:a16="http://schemas.microsoft.com/office/drawing/2014/main" id="{919EE298-FA93-4860-90A4-665A43B561E4}"/>
              </a:ext>
            </a:extLst>
          </p:cNvPr>
          <p:cNvSpPr txBox="1"/>
          <p:nvPr/>
        </p:nvSpPr>
        <p:spPr>
          <a:xfrm>
            <a:off x="1153266" y="2921167"/>
            <a:ext cx="1996200" cy="1015663"/>
          </a:xfrm>
          <a:prstGeom prst="rect">
            <a:avLst/>
          </a:prstGeom>
          <a:noFill/>
        </p:spPr>
        <p:txBody>
          <a:bodyPr wrap="square" rtlCol="0">
            <a:spAutoFit/>
          </a:bodyPr>
          <a:lstStyle/>
          <a:p>
            <a:r>
              <a:rPr lang="zh-CN" altLang="en-US" sz="2000" dirty="0">
                <a:solidFill>
                  <a:srgbClr val="C00000"/>
                </a:solidFill>
              </a:rPr>
              <a:t>可点击进度条将要下载的文件保存到本地</a:t>
            </a:r>
          </a:p>
        </p:txBody>
      </p:sp>
    </p:spTree>
    <p:extLst>
      <p:ext uri="{BB962C8B-B14F-4D97-AF65-F5344CB8AC3E}">
        <p14:creationId xmlns:p14="http://schemas.microsoft.com/office/powerpoint/2010/main" val="298575085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5" y="294799"/>
            <a:ext cx="3302537" cy="523220"/>
          </a:xfrm>
          <a:prstGeom prst="rect">
            <a:avLst/>
          </a:prstGeom>
          <a:noFill/>
        </p:spPr>
        <p:txBody>
          <a:bodyPr wrap="square" rtlCol="0">
            <a:spAutoFit/>
          </a:bodyPr>
          <a:lstStyle/>
          <a:p>
            <a:r>
              <a:rPr lang="zh-CN" altLang="en-US" sz="2800" dirty="0"/>
              <a:t>打开下载的文件</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Open File</a:t>
            </a:r>
            <a:endParaRPr lang="zh-CN" altLang="en-US" sz="1400" dirty="0"/>
          </a:p>
        </p:txBody>
      </p:sp>
      <p:pic>
        <p:nvPicPr>
          <p:cNvPr id="6" name="图片 5">
            <a:extLst>
              <a:ext uri="{FF2B5EF4-FFF2-40B4-BE49-F238E27FC236}">
                <a16:creationId xmlns:a16="http://schemas.microsoft.com/office/drawing/2014/main" id="{04A4B06E-8DC8-4682-8B99-D68D057157C1}"/>
              </a:ext>
            </a:extLst>
          </p:cNvPr>
          <p:cNvPicPr>
            <a:picLocks noChangeAspect="1"/>
          </p:cNvPicPr>
          <p:nvPr/>
        </p:nvPicPr>
        <p:blipFill>
          <a:blip r:embed="rId2"/>
          <a:stretch>
            <a:fillRect/>
          </a:stretch>
        </p:blipFill>
        <p:spPr>
          <a:xfrm>
            <a:off x="4312425" y="1308630"/>
            <a:ext cx="6751575" cy="4240740"/>
          </a:xfrm>
          <a:prstGeom prst="rect">
            <a:avLst/>
          </a:prstGeom>
        </p:spPr>
      </p:pic>
      <p:sp>
        <p:nvSpPr>
          <p:cNvPr id="8" name="文本框 7">
            <a:extLst>
              <a:ext uri="{FF2B5EF4-FFF2-40B4-BE49-F238E27FC236}">
                <a16:creationId xmlns:a16="http://schemas.microsoft.com/office/drawing/2014/main" id="{0E548F5A-C044-4790-9CBC-3B6737BBBCC4}"/>
              </a:ext>
            </a:extLst>
          </p:cNvPr>
          <p:cNvSpPr txBox="1"/>
          <p:nvPr/>
        </p:nvSpPr>
        <p:spPr>
          <a:xfrm>
            <a:off x="1128000" y="2702822"/>
            <a:ext cx="1996200" cy="1631216"/>
          </a:xfrm>
          <a:prstGeom prst="rect">
            <a:avLst/>
          </a:prstGeom>
          <a:noFill/>
        </p:spPr>
        <p:txBody>
          <a:bodyPr wrap="square" rtlCol="0">
            <a:spAutoFit/>
          </a:bodyPr>
          <a:lstStyle/>
          <a:p>
            <a:r>
              <a:rPr lang="zh-CN" altLang="en-US" sz="2000" dirty="0">
                <a:solidFill>
                  <a:srgbClr val="C00000"/>
                </a:solidFill>
              </a:rPr>
              <a:t>打开通过浏览器下载到文件，验证该文件是否是我们想下载的被备份文件</a:t>
            </a:r>
          </a:p>
        </p:txBody>
      </p:sp>
    </p:spTree>
    <p:extLst>
      <p:ext uri="{BB962C8B-B14F-4D97-AF65-F5344CB8AC3E}">
        <p14:creationId xmlns:p14="http://schemas.microsoft.com/office/powerpoint/2010/main" val="87788319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流程图: 手动输入 57"/>
          <p:cNvSpPr/>
          <p:nvPr/>
        </p:nvSpPr>
        <p:spPr>
          <a:xfrm rot="5400000">
            <a:off x="-57150" y="1714500"/>
            <a:ext cx="1695450" cy="1619250"/>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543050" y="1162050"/>
            <a:ext cx="1333500" cy="2708434"/>
          </a:xfrm>
          <a:prstGeom prst="rect">
            <a:avLst/>
          </a:prstGeom>
          <a:noFill/>
        </p:spPr>
        <p:txBody>
          <a:bodyPr wrap="square" rtlCol="0">
            <a:spAutoFit/>
          </a:bodyPr>
          <a:lstStyle/>
          <a:p>
            <a:r>
              <a:rPr lang="en-US" altLang="zh-CN" sz="17000" b="1" dirty="0">
                <a:solidFill>
                  <a:schemeClr val="bg1"/>
                </a:solidFill>
              </a:rPr>
              <a:t>3</a:t>
            </a:r>
            <a:endParaRPr lang="zh-CN" altLang="en-US" sz="17000" b="1" dirty="0">
              <a:solidFill>
                <a:schemeClr val="bg1"/>
              </a:solidFill>
            </a:endParaRPr>
          </a:p>
        </p:txBody>
      </p:sp>
      <p:sp>
        <p:nvSpPr>
          <p:cNvPr id="62" name="文本框 61"/>
          <p:cNvSpPr txBox="1"/>
          <p:nvPr/>
        </p:nvSpPr>
        <p:spPr>
          <a:xfrm>
            <a:off x="2743200" y="1676400"/>
            <a:ext cx="3771900" cy="1015663"/>
          </a:xfrm>
          <a:prstGeom prst="rect">
            <a:avLst/>
          </a:prstGeom>
          <a:noFill/>
        </p:spPr>
        <p:txBody>
          <a:bodyPr wrap="square" rtlCol="0">
            <a:spAutoFit/>
          </a:bodyPr>
          <a:lstStyle/>
          <a:p>
            <a:r>
              <a:rPr lang="zh-CN" altLang="en-US" sz="6000" dirty="0">
                <a:solidFill>
                  <a:schemeClr val="bg1"/>
                </a:solidFill>
              </a:rPr>
              <a:t>系统实现</a:t>
            </a:r>
          </a:p>
        </p:txBody>
      </p:sp>
      <p:sp>
        <p:nvSpPr>
          <p:cNvPr id="63" name="文本框 62"/>
          <p:cNvSpPr txBox="1"/>
          <p:nvPr/>
        </p:nvSpPr>
        <p:spPr>
          <a:xfrm>
            <a:off x="2743200" y="2725519"/>
            <a:ext cx="8305800" cy="646331"/>
          </a:xfrm>
          <a:prstGeom prst="rect">
            <a:avLst/>
          </a:prstGeom>
          <a:noFill/>
        </p:spPr>
        <p:txBody>
          <a:bodyPr wrap="square" rtlCol="0">
            <a:spAutoFit/>
          </a:bodyPr>
          <a:lstStyle/>
          <a:p>
            <a:r>
              <a:rPr lang="en-US" altLang="zh-CN" sz="3600" dirty="0">
                <a:solidFill>
                  <a:schemeClr val="bg1"/>
                </a:solidFill>
              </a:rPr>
              <a:t>System Implementation</a:t>
            </a:r>
            <a:endParaRPr lang="zh-CN" altLang="en-US" sz="3600" dirty="0">
              <a:solidFill>
                <a:schemeClr val="bg1"/>
              </a:solidFill>
            </a:endParaRPr>
          </a:p>
        </p:txBody>
      </p:sp>
    </p:spTree>
    <p:extLst>
      <p:ext uri="{BB962C8B-B14F-4D97-AF65-F5344CB8AC3E}">
        <p14:creationId xmlns:p14="http://schemas.microsoft.com/office/powerpoint/2010/main" val="383091309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工程代码</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Project Code</a:t>
            </a:r>
            <a:endParaRPr lang="zh-CN" altLang="en-US" sz="1400" dirty="0"/>
          </a:p>
        </p:txBody>
      </p:sp>
      <p:sp>
        <p:nvSpPr>
          <p:cNvPr id="13" name="文本框 12">
            <a:extLst>
              <a:ext uri="{FF2B5EF4-FFF2-40B4-BE49-F238E27FC236}">
                <a16:creationId xmlns:a16="http://schemas.microsoft.com/office/drawing/2014/main" id="{EA26F8FA-E470-499A-81FE-97145ED9682A}"/>
              </a:ext>
            </a:extLst>
          </p:cNvPr>
          <p:cNvSpPr txBox="1"/>
          <p:nvPr/>
        </p:nvSpPr>
        <p:spPr>
          <a:xfrm>
            <a:off x="2428714" y="1465225"/>
            <a:ext cx="7334572" cy="1508105"/>
          </a:xfrm>
          <a:prstGeom prst="rect">
            <a:avLst/>
          </a:prstGeom>
          <a:noFill/>
        </p:spPr>
        <p:txBody>
          <a:bodyPr wrap="square" rtlCol="0">
            <a:spAutoFit/>
          </a:bodyPr>
          <a:lstStyle/>
          <a:p>
            <a:r>
              <a:rPr lang="en-US" altLang="zh-CN" sz="2000" dirty="0">
                <a:solidFill>
                  <a:srgbClr val="000000"/>
                </a:solidFill>
                <a:latin typeface="华文细黑" panose="02010600040101010101" pitchFamily="2" charset="-122"/>
                <a:ea typeface="华文细黑" panose="02010600040101010101" pitchFamily="2" charset="-122"/>
              </a:rPr>
              <a:t>https://github.com/IngramWang/DFS_OSH2017_USTC</a:t>
            </a:r>
          </a:p>
          <a:p>
            <a:endParaRPr lang="en-US" altLang="zh-CN" sz="2400" dirty="0">
              <a:solidFill>
                <a:srgbClr val="000000"/>
              </a:solidFill>
              <a:latin typeface="华文细黑" panose="02010600040101010101" pitchFamily="2" charset="-122"/>
              <a:ea typeface="华文细黑" panose="02010600040101010101" pitchFamily="2" charset="-122"/>
            </a:endParaRPr>
          </a:p>
          <a:p>
            <a:endParaRPr lang="en-US" altLang="zh-CN" sz="2400" dirty="0">
              <a:solidFill>
                <a:srgbClr val="000000"/>
              </a:solidFill>
              <a:latin typeface="华文细黑" panose="02010600040101010101" pitchFamily="2" charset="-122"/>
              <a:ea typeface="华文细黑" panose="02010600040101010101" pitchFamily="2" charset="-122"/>
            </a:endParaRPr>
          </a:p>
          <a:p>
            <a:endParaRPr lang="zh-CN" altLang="en-US" sz="2400" dirty="0">
              <a:solidFill>
                <a:srgbClr val="000000"/>
              </a:solidFill>
              <a:latin typeface="华文细黑" panose="02010600040101010101" pitchFamily="2" charset="-122"/>
              <a:ea typeface="华文细黑" panose="02010600040101010101" pitchFamily="2" charset="-122"/>
            </a:endParaRPr>
          </a:p>
        </p:txBody>
      </p:sp>
      <p:pic>
        <p:nvPicPr>
          <p:cNvPr id="14" name="图片 13">
            <a:extLst>
              <a:ext uri="{FF2B5EF4-FFF2-40B4-BE49-F238E27FC236}">
                <a16:creationId xmlns:a16="http://schemas.microsoft.com/office/drawing/2014/main" id="{78768E39-BF5B-4DA7-874E-3B0297C5E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62" y="2251807"/>
            <a:ext cx="7010276" cy="3140968"/>
          </a:xfrm>
          <a:prstGeom prst="rect">
            <a:avLst/>
          </a:prstGeom>
        </p:spPr>
      </p:pic>
    </p:spTree>
    <p:extLst>
      <p:ext uri="{BB962C8B-B14F-4D97-AF65-F5344CB8AC3E}">
        <p14:creationId xmlns:p14="http://schemas.microsoft.com/office/powerpoint/2010/main" val="151830331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整体架构</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Framework</a:t>
            </a:r>
            <a:endParaRPr lang="zh-CN" altLang="en-US" sz="1400" dirty="0"/>
          </a:p>
        </p:txBody>
      </p:sp>
      <p:grpSp>
        <p:nvGrpSpPr>
          <p:cNvPr id="14" name="组合 13">
            <a:extLst>
              <a:ext uri="{FF2B5EF4-FFF2-40B4-BE49-F238E27FC236}">
                <a16:creationId xmlns:a16="http://schemas.microsoft.com/office/drawing/2014/main" id="{A34EF998-B752-4501-BD17-5BB58FC365C4}"/>
              </a:ext>
            </a:extLst>
          </p:cNvPr>
          <p:cNvGrpSpPr/>
          <p:nvPr/>
        </p:nvGrpSpPr>
        <p:grpSpPr>
          <a:xfrm>
            <a:off x="920496" y="1364792"/>
            <a:ext cx="10351007" cy="4685727"/>
            <a:chOff x="1688703" y="1408039"/>
            <a:chExt cx="8372706" cy="4041922"/>
          </a:xfrm>
        </p:grpSpPr>
        <p:pic>
          <p:nvPicPr>
            <p:cNvPr id="28" name="图片 27">
              <a:extLst>
                <a:ext uri="{FF2B5EF4-FFF2-40B4-BE49-F238E27FC236}">
                  <a16:creationId xmlns:a16="http://schemas.microsoft.com/office/drawing/2014/main" id="{64994704-711A-4EB7-97E4-D705EB190EBA}"/>
                </a:ext>
              </a:extLst>
            </p:cNvPr>
            <p:cNvPicPr>
              <a:picLocks noChangeAspect="1"/>
            </p:cNvPicPr>
            <p:nvPr/>
          </p:nvPicPr>
          <p:blipFill rotWithShape="1">
            <a:blip r:embed="rId2">
              <a:extLst>
                <a:ext uri="{28A0092B-C50C-407E-A947-70E740481C1C}">
                  <a14:useLocalDpi xmlns:a14="http://schemas.microsoft.com/office/drawing/2010/main" val="0"/>
                </a:ext>
              </a:extLst>
            </a:blip>
            <a:srcRect l="16274" t="40415" r="15241"/>
            <a:stretch/>
          </p:blipFill>
          <p:spPr>
            <a:xfrm>
              <a:off x="3308475" y="1408039"/>
              <a:ext cx="5193792" cy="4041922"/>
            </a:xfrm>
            <a:prstGeom prst="rect">
              <a:avLst/>
            </a:prstGeom>
          </p:spPr>
        </p:pic>
        <p:pic>
          <p:nvPicPr>
            <p:cNvPr id="29" name="图片 28">
              <a:extLst>
                <a:ext uri="{FF2B5EF4-FFF2-40B4-BE49-F238E27FC236}">
                  <a16:creationId xmlns:a16="http://schemas.microsoft.com/office/drawing/2014/main" id="{A787FE71-AEE2-4CBF-8024-92981E719A86}"/>
                </a:ext>
              </a:extLst>
            </p:cNvPr>
            <p:cNvPicPr>
              <a:picLocks noChangeAspect="1"/>
            </p:cNvPicPr>
            <p:nvPr/>
          </p:nvPicPr>
          <p:blipFill rotWithShape="1">
            <a:blip r:embed="rId2">
              <a:extLst>
                <a:ext uri="{28A0092B-C50C-407E-A947-70E740481C1C}">
                  <a14:useLocalDpi xmlns:a14="http://schemas.microsoft.com/office/drawing/2010/main" val="0"/>
                </a:ext>
              </a:extLst>
            </a:blip>
            <a:srcRect l="2984" t="3620" r="75659" b="59490"/>
            <a:stretch/>
          </p:blipFill>
          <p:spPr>
            <a:xfrm>
              <a:off x="1688703" y="2480215"/>
              <a:ext cx="1619772" cy="2502408"/>
            </a:xfrm>
            <a:prstGeom prst="rect">
              <a:avLst/>
            </a:prstGeom>
          </p:spPr>
        </p:pic>
        <p:pic>
          <p:nvPicPr>
            <p:cNvPr id="30" name="图片 29">
              <a:extLst>
                <a:ext uri="{FF2B5EF4-FFF2-40B4-BE49-F238E27FC236}">
                  <a16:creationId xmlns:a16="http://schemas.microsoft.com/office/drawing/2014/main" id="{F3CD0EAD-2A5D-418F-A1A1-7AE77067AFCE}"/>
                </a:ext>
              </a:extLst>
            </p:cNvPr>
            <p:cNvPicPr>
              <a:picLocks noChangeAspect="1"/>
            </p:cNvPicPr>
            <p:nvPr/>
          </p:nvPicPr>
          <p:blipFill rotWithShape="1">
            <a:blip r:embed="rId2">
              <a:extLst>
                <a:ext uri="{28A0092B-C50C-407E-A947-70E740481C1C}">
                  <a14:useLocalDpi xmlns:a14="http://schemas.microsoft.com/office/drawing/2010/main" val="0"/>
                </a:ext>
              </a:extLst>
            </a:blip>
            <a:srcRect l="76974" t="25048" r="2468" b="59063"/>
            <a:stretch/>
          </p:blipFill>
          <p:spPr>
            <a:xfrm>
              <a:off x="8502267" y="2480215"/>
              <a:ext cx="1559142" cy="1077916"/>
            </a:xfrm>
            <a:prstGeom prst="rect">
              <a:avLst/>
            </a:prstGeom>
          </p:spPr>
        </p:pic>
      </p:grpSp>
    </p:spTree>
    <p:extLst>
      <p:ext uri="{BB962C8B-B14F-4D97-AF65-F5344CB8AC3E}">
        <p14:creationId xmlns:p14="http://schemas.microsoft.com/office/powerpoint/2010/main" val="294079225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7949" y="608622"/>
            <a:ext cx="4876800" cy="1107996"/>
          </a:xfrm>
          <a:prstGeom prst="rect">
            <a:avLst/>
          </a:prstGeom>
          <a:noFill/>
        </p:spPr>
        <p:txBody>
          <a:bodyPr wrap="square" rtlCol="0">
            <a:spAutoFit/>
          </a:bodyPr>
          <a:lstStyle/>
          <a:p>
            <a:r>
              <a:rPr lang="en-US" altLang="zh-CN" sz="6600" b="1" dirty="0">
                <a:solidFill>
                  <a:schemeClr val="accent1"/>
                </a:solidFill>
              </a:rPr>
              <a:t>c</a:t>
            </a:r>
            <a:r>
              <a:rPr lang="en-US" altLang="zh-CN" sz="6600" b="1" dirty="0">
                <a:solidFill>
                  <a:schemeClr val="accent2"/>
                </a:solidFill>
              </a:rPr>
              <a:t>o</a:t>
            </a:r>
            <a:r>
              <a:rPr lang="en-US" altLang="zh-CN" sz="6600" b="1" dirty="0">
                <a:solidFill>
                  <a:schemeClr val="accent3"/>
                </a:solidFill>
              </a:rPr>
              <a:t>n</a:t>
            </a:r>
            <a:r>
              <a:rPr lang="en-US" altLang="zh-CN" sz="6600" b="1" dirty="0">
                <a:solidFill>
                  <a:schemeClr val="accent4"/>
                </a:solidFill>
              </a:rPr>
              <a:t>t</a:t>
            </a:r>
            <a:r>
              <a:rPr lang="en-US" altLang="zh-CN" sz="6600" b="1" dirty="0">
                <a:solidFill>
                  <a:schemeClr val="accent5"/>
                </a:solidFill>
              </a:rPr>
              <a:t>e</a:t>
            </a:r>
            <a:r>
              <a:rPr lang="en-US" altLang="zh-CN" sz="6600" b="1" dirty="0">
                <a:solidFill>
                  <a:schemeClr val="accent1">
                    <a:lumMod val="75000"/>
                  </a:schemeClr>
                </a:solidFill>
              </a:rPr>
              <a:t>n</a:t>
            </a:r>
            <a:r>
              <a:rPr lang="en-US" altLang="zh-CN" sz="6600" b="1" dirty="0">
                <a:solidFill>
                  <a:schemeClr val="accent2">
                    <a:lumMod val="75000"/>
                  </a:schemeClr>
                </a:solidFill>
              </a:rPr>
              <a:t>t</a:t>
            </a:r>
            <a:r>
              <a:rPr lang="en-US" altLang="zh-CN" sz="6600" b="1" dirty="0">
                <a:solidFill>
                  <a:schemeClr val="accent3">
                    <a:lumMod val="75000"/>
                  </a:schemeClr>
                </a:solidFill>
              </a:rPr>
              <a:t>s</a:t>
            </a:r>
            <a:endParaRPr lang="zh-CN" altLang="en-US" sz="6600" b="1" dirty="0">
              <a:solidFill>
                <a:schemeClr val="accent3">
                  <a:lumMod val="75000"/>
                </a:schemeClr>
              </a:solidFill>
            </a:endParaRPr>
          </a:p>
        </p:txBody>
      </p:sp>
      <p:grpSp>
        <p:nvGrpSpPr>
          <p:cNvPr id="3" name="组合 2"/>
          <p:cNvGrpSpPr/>
          <p:nvPr/>
        </p:nvGrpSpPr>
        <p:grpSpPr>
          <a:xfrm>
            <a:off x="4912518" y="2746224"/>
            <a:ext cx="2854644" cy="1764796"/>
            <a:chOff x="4441506" y="1885950"/>
            <a:chExt cx="3708799" cy="2292851"/>
          </a:xfrm>
        </p:grpSpPr>
        <p:sp>
          <p:nvSpPr>
            <p:cNvPr id="4" name="椭圆 3"/>
            <p:cNvSpPr/>
            <p:nvPr/>
          </p:nvSpPr>
          <p:spPr>
            <a:xfrm>
              <a:off x="5962650" y="1885950"/>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4441506" y="2592624"/>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5432106" y="3931627"/>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7903131" y="3671825"/>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7643575" y="2720673"/>
              <a:ext cx="247174" cy="2471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椭圆 8"/>
            <p:cNvSpPr/>
            <p:nvPr/>
          </p:nvSpPr>
          <p:spPr>
            <a:xfrm>
              <a:off x="5962650" y="2762554"/>
              <a:ext cx="420570" cy="420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0" name="直接连接符 9"/>
            <p:cNvCxnSpPr>
              <a:stCxn id="4" idx="2"/>
              <a:endCxn id="5" idx="7"/>
            </p:cNvCxnSpPr>
            <p:nvPr/>
          </p:nvCxnSpPr>
          <p:spPr>
            <a:xfrm flipH="1">
              <a:off x="4652482" y="2009537"/>
              <a:ext cx="1310168" cy="61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a:endCxn id="6" idx="1"/>
            </p:cNvCxnSpPr>
            <p:nvPr/>
          </p:nvCxnSpPr>
          <p:spPr>
            <a:xfrm>
              <a:off x="4565093" y="2839798"/>
              <a:ext cx="903211" cy="112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6"/>
              <a:endCxn id="7" idx="2"/>
            </p:cNvCxnSpPr>
            <p:nvPr/>
          </p:nvCxnSpPr>
          <p:spPr>
            <a:xfrm flipV="1">
              <a:off x="5679280" y="3795412"/>
              <a:ext cx="2223851" cy="259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8" idx="4"/>
            </p:cNvCxnSpPr>
            <p:nvPr/>
          </p:nvCxnSpPr>
          <p:spPr>
            <a:xfrm flipH="1" flipV="1">
              <a:off x="7767162" y="2967847"/>
              <a:ext cx="252887" cy="821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8" idx="0"/>
              <a:endCxn id="4" idx="6"/>
            </p:cNvCxnSpPr>
            <p:nvPr/>
          </p:nvCxnSpPr>
          <p:spPr>
            <a:xfrm flipH="1" flipV="1">
              <a:off x="6209824" y="2009537"/>
              <a:ext cx="1557338" cy="71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1"/>
            </p:cNvCxnSpPr>
            <p:nvPr/>
          </p:nvCxnSpPr>
          <p:spPr>
            <a:xfrm>
              <a:off x="4477704" y="2628822"/>
              <a:ext cx="1651752" cy="329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4" idx="0"/>
            </p:cNvCxnSpPr>
            <p:nvPr/>
          </p:nvCxnSpPr>
          <p:spPr>
            <a:xfrm>
              <a:off x="6086237" y="1885950"/>
              <a:ext cx="86698" cy="1090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55693" y="2864903"/>
              <a:ext cx="661152" cy="118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8" idx="2"/>
            </p:cNvCxnSpPr>
            <p:nvPr/>
          </p:nvCxnSpPr>
          <p:spPr>
            <a:xfrm flipV="1">
              <a:off x="6216845" y="2844260"/>
              <a:ext cx="1426730" cy="112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0"/>
            </p:cNvCxnSpPr>
            <p:nvPr/>
          </p:nvCxnSpPr>
          <p:spPr>
            <a:xfrm flipH="1" flipV="1">
              <a:off x="6216845" y="3048900"/>
              <a:ext cx="1809873" cy="622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7"/>
              <a:endCxn id="8" idx="3"/>
            </p:cNvCxnSpPr>
            <p:nvPr/>
          </p:nvCxnSpPr>
          <p:spPr>
            <a:xfrm flipV="1">
              <a:off x="5643082" y="2931649"/>
              <a:ext cx="2036691" cy="1036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4" idx="2"/>
            </p:cNvCxnSpPr>
            <p:nvPr/>
          </p:nvCxnSpPr>
          <p:spPr>
            <a:xfrm flipH="1">
              <a:off x="5555693" y="2009537"/>
              <a:ext cx="406957" cy="2045677"/>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6037441" y="2246148"/>
            <a:ext cx="1477308" cy="461665"/>
          </a:xfrm>
          <a:prstGeom prst="rect">
            <a:avLst/>
          </a:prstGeom>
          <a:noFill/>
        </p:spPr>
        <p:txBody>
          <a:bodyPr wrap="square" rtlCol="0">
            <a:spAutoFit/>
          </a:bodyPr>
          <a:lstStyle/>
          <a:p>
            <a:r>
              <a:rPr lang="zh-CN" altLang="en-US" sz="2400" dirty="0"/>
              <a:t>聆听意见</a:t>
            </a:r>
          </a:p>
        </p:txBody>
      </p:sp>
      <p:sp>
        <p:nvSpPr>
          <p:cNvPr id="23" name="文本框 22"/>
          <p:cNvSpPr txBox="1"/>
          <p:nvPr/>
        </p:nvSpPr>
        <p:spPr>
          <a:xfrm>
            <a:off x="3367947" y="3108978"/>
            <a:ext cx="1477308" cy="461665"/>
          </a:xfrm>
          <a:prstGeom prst="rect">
            <a:avLst/>
          </a:prstGeom>
          <a:noFill/>
        </p:spPr>
        <p:txBody>
          <a:bodyPr wrap="square" rtlCol="0">
            <a:spAutoFit/>
          </a:bodyPr>
          <a:lstStyle/>
          <a:p>
            <a:r>
              <a:rPr lang="zh-CN" altLang="en-US" sz="2400" dirty="0"/>
              <a:t>项目背景</a:t>
            </a:r>
            <a:endParaRPr lang="en-US" altLang="zh-CN" sz="2400" dirty="0"/>
          </a:p>
        </p:txBody>
      </p:sp>
      <p:sp>
        <p:nvSpPr>
          <p:cNvPr id="24" name="文本框 23"/>
          <p:cNvSpPr txBox="1"/>
          <p:nvPr/>
        </p:nvSpPr>
        <p:spPr>
          <a:xfrm>
            <a:off x="7608569" y="3135735"/>
            <a:ext cx="1477308" cy="461665"/>
          </a:xfrm>
          <a:prstGeom prst="rect">
            <a:avLst/>
          </a:prstGeom>
          <a:noFill/>
        </p:spPr>
        <p:txBody>
          <a:bodyPr wrap="square" rtlCol="0">
            <a:spAutoFit/>
          </a:bodyPr>
          <a:lstStyle/>
          <a:p>
            <a:r>
              <a:rPr lang="zh-CN" altLang="en-US" sz="2400" dirty="0"/>
              <a:t>总结展望</a:t>
            </a:r>
          </a:p>
        </p:txBody>
      </p:sp>
      <p:sp>
        <p:nvSpPr>
          <p:cNvPr id="25" name="文本框 24"/>
          <p:cNvSpPr txBox="1"/>
          <p:nvPr/>
        </p:nvSpPr>
        <p:spPr>
          <a:xfrm>
            <a:off x="7734168" y="4211582"/>
            <a:ext cx="1477308" cy="461665"/>
          </a:xfrm>
          <a:prstGeom prst="rect">
            <a:avLst/>
          </a:prstGeom>
          <a:noFill/>
        </p:spPr>
        <p:txBody>
          <a:bodyPr wrap="square" rtlCol="0">
            <a:spAutoFit/>
          </a:bodyPr>
          <a:lstStyle/>
          <a:p>
            <a:r>
              <a:rPr lang="zh-CN" altLang="en-US" sz="2400" dirty="0"/>
              <a:t>系统实现</a:t>
            </a:r>
          </a:p>
        </p:txBody>
      </p:sp>
      <p:sp>
        <p:nvSpPr>
          <p:cNvPr id="26" name="文本框 25"/>
          <p:cNvSpPr txBox="1"/>
          <p:nvPr/>
        </p:nvSpPr>
        <p:spPr>
          <a:xfrm>
            <a:off x="4336251" y="4516325"/>
            <a:ext cx="1477308" cy="461665"/>
          </a:xfrm>
          <a:prstGeom prst="rect">
            <a:avLst/>
          </a:prstGeom>
          <a:noFill/>
        </p:spPr>
        <p:txBody>
          <a:bodyPr wrap="square" rtlCol="0">
            <a:spAutoFit/>
          </a:bodyPr>
          <a:lstStyle/>
          <a:p>
            <a:r>
              <a:rPr lang="zh-CN" altLang="en-US" sz="2400" dirty="0"/>
              <a:t>系统演示</a:t>
            </a:r>
          </a:p>
        </p:txBody>
      </p:sp>
    </p:spTree>
    <p:extLst>
      <p:ext uri="{BB962C8B-B14F-4D97-AF65-F5344CB8AC3E}">
        <p14:creationId xmlns:p14="http://schemas.microsoft.com/office/powerpoint/2010/main" val="156577919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客户端</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Client</a:t>
            </a:r>
            <a:endParaRPr lang="zh-CN" altLang="en-US" sz="1400" dirty="0"/>
          </a:p>
        </p:txBody>
      </p:sp>
      <p:sp>
        <p:nvSpPr>
          <p:cNvPr id="42" name="文本框 41">
            <a:extLst>
              <a:ext uri="{FF2B5EF4-FFF2-40B4-BE49-F238E27FC236}">
                <a16:creationId xmlns:a16="http://schemas.microsoft.com/office/drawing/2014/main" id="{EF46A717-34E6-4BF8-A6FA-D0D5644E0F40}"/>
              </a:ext>
            </a:extLst>
          </p:cNvPr>
          <p:cNvSpPr txBox="1"/>
          <p:nvPr/>
        </p:nvSpPr>
        <p:spPr>
          <a:xfrm>
            <a:off x="560832" y="1720840"/>
            <a:ext cx="6239624" cy="3416320"/>
          </a:xfrm>
          <a:prstGeom prst="rect">
            <a:avLst/>
          </a:prstGeom>
          <a:noFill/>
        </p:spPr>
        <p:txBody>
          <a:bodyPr wrap="square" rtlCol="0">
            <a:spAutoFit/>
          </a:bodyPr>
          <a:lstStyle/>
          <a:p>
            <a:r>
              <a:rPr lang="zh-CN" altLang="en-US" sz="2400" dirty="0">
                <a:latin typeface="华文细黑" panose="02010600040101010101" pitchFamily="2" charset="-122"/>
                <a:ea typeface="华文细黑" panose="02010600040101010101" pitchFamily="2" charset="-122"/>
              </a:rPr>
              <a:t>客户端程序：</a:t>
            </a:r>
            <a:endParaRPr lang="en-US" altLang="zh-CN" sz="2400" dirty="0">
              <a:latin typeface="华文细黑" panose="02010600040101010101" pitchFamily="2" charset="-122"/>
              <a:ea typeface="华文细黑" panose="02010600040101010101" pitchFamily="2" charset="-122"/>
            </a:endParaRPr>
          </a:p>
          <a:p>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a:latin typeface="华文细黑" panose="02010600040101010101" pitchFamily="2" charset="-122"/>
                <a:ea typeface="华文细黑" panose="02010600040101010101" pitchFamily="2" charset="-122"/>
              </a:rPr>
              <a:t>client</a:t>
            </a:r>
            <a:r>
              <a:rPr lang="zh-CN" altLang="en-US" sz="2400" dirty="0">
                <a:latin typeface="华文细黑" panose="02010600040101010101" pitchFamily="2" charset="-122"/>
                <a:ea typeface="华文细黑" panose="02010600040101010101" pitchFamily="2" charset="-122"/>
              </a:rPr>
              <a:t>：客户端初始化</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err="1">
                <a:latin typeface="华文细黑" panose="02010600040101010101" pitchFamily="2" charset="-122"/>
                <a:ea typeface="华文细黑" panose="02010600040101010101" pitchFamily="2" charset="-122"/>
              </a:rPr>
              <a:t>fileDetector</a:t>
            </a:r>
            <a:r>
              <a:rPr lang="zh-CN" altLang="en-US" sz="2400" dirty="0">
                <a:latin typeface="华文细黑" panose="02010600040101010101" pitchFamily="2" charset="-122"/>
                <a:ea typeface="华文细黑" panose="02010600040101010101" pitchFamily="2" charset="-122"/>
              </a:rPr>
              <a:t>：监测客户端文件夹</a:t>
            </a: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err="1">
                <a:latin typeface="华文细黑" panose="02010600040101010101" pitchFamily="2" charset="-122"/>
                <a:ea typeface="华文细黑" panose="02010600040101010101" pitchFamily="2" charset="-122"/>
              </a:rPr>
              <a:t>com.backblaze.erasure</a:t>
            </a:r>
            <a:r>
              <a:rPr lang="zh-CN" altLang="en-US" sz="2400" dirty="0">
                <a:latin typeface="华文细黑" panose="02010600040101010101" pitchFamily="2" charset="-122"/>
                <a:ea typeface="华文细黑" panose="02010600040101010101" pitchFamily="2" charset="-122"/>
              </a:rPr>
              <a:t>：文件分片编码</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a:latin typeface="华文细黑" panose="02010600040101010101" pitchFamily="2" charset="-122"/>
                <a:ea typeface="华文细黑" panose="02010600040101010101" pitchFamily="2" charset="-122"/>
              </a:rPr>
              <a:t>connect</a:t>
            </a:r>
            <a:r>
              <a:rPr lang="zh-CN" altLang="en-US" sz="2400" dirty="0">
                <a:latin typeface="华文细黑" panose="02010600040101010101" pitchFamily="2" charset="-122"/>
                <a:ea typeface="华文细黑" panose="02010600040101010101" pitchFamily="2" charset="-122"/>
              </a:rPr>
              <a:t>：与服务器通讯和进行文件传输</a:t>
            </a:r>
            <a:endParaRPr lang="en-US" altLang="zh-CN" sz="2400" dirty="0">
              <a:latin typeface="华文细黑" panose="02010600040101010101" pitchFamily="2" charset="-122"/>
              <a:ea typeface="华文细黑" panose="02010600040101010101" pitchFamily="2" charset="-122"/>
            </a:endParaRPr>
          </a:p>
        </p:txBody>
      </p:sp>
      <p:grpSp>
        <p:nvGrpSpPr>
          <p:cNvPr id="6" name="组合 5">
            <a:extLst>
              <a:ext uri="{FF2B5EF4-FFF2-40B4-BE49-F238E27FC236}">
                <a16:creationId xmlns:a16="http://schemas.microsoft.com/office/drawing/2014/main" id="{C8335260-FB60-4A79-AC54-B042047AFF83}"/>
              </a:ext>
            </a:extLst>
          </p:cNvPr>
          <p:cNvGrpSpPr/>
          <p:nvPr/>
        </p:nvGrpSpPr>
        <p:grpSpPr>
          <a:xfrm>
            <a:off x="7238240" y="1304685"/>
            <a:ext cx="4392928" cy="4403111"/>
            <a:chOff x="7981952" y="961369"/>
            <a:chExt cx="2902550" cy="3193055"/>
          </a:xfrm>
        </p:grpSpPr>
        <p:pic>
          <p:nvPicPr>
            <p:cNvPr id="43" name="图片 42">
              <a:extLst>
                <a:ext uri="{FF2B5EF4-FFF2-40B4-BE49-F238E27FC236}">
                  <a16:creationId xmlns:a16="http://schemas.microsoft.com/office/drawing/2014/main" id="{70264C7B-D0B9-42AF-800A-A02E7F512CC2}"/>
                </a:ext>
              </a:extLst>
            </p:cNvPr>
            <p:cNvPicPr>
              <a:picLocks noChangeAspect="1"/>
            </p:cNvPicPr>
            <p:nvPr/>
          </p:nvPicPr>
          <p:blipFill rotWithShape="1">
            <a:blip r:embed="rId2">
              <a:extLst>
                <a:ext uri="{28A0092B-C50C-407E-A947-70E740481C1C}">
                  <a14:useLocalDpi xmlns:a14="http://schemas.microsoft.com/office/drawing/2010/main" val="0"/>
                </a:ext>
              </a:extLst>
            </a:blip>
            <a:srcRect b="77429"/>
            <a:stretch/>
          </p:blipFill>
          <p:spPr>
            <a:xfrm>
              <a:off x="7981952" y="961369"/>
              <a:ext cx="2902550" cy="1391687"/>
            </a:xfrm>
            <a:prstGeom prst="rect">
              <a:avLst/>
            </a:prstGeom>
          </p:spPr>
        </p:pic>
        <p:pic>
          <p:nvPicPr>
            <p:cNvPr id="44" name="图片 43">
              <a:extLst>
                <a:ext uri="{FF2B5EF4-FFF2-40B4-BE49-F238E27FC236}">
                  <a16:creationId xmlns:a16="http://schemas.microsoft.com/office/drawing/2014/main" id="{F572AB35-F5F2-49D1-85D5-ABC38A8B969A}"/>
                </a:ext>
              </a:extLst>
            </p:cNvPr>
            <p:cNvPicPr>
              <a:picLocks noChangeAspect="1"/>
            </p:cNvPicPr>
            <p:nvPr/>
          </p:nvPicPr>
          <p:blipFill rotWithShape="1">
            <a:blip r:embed="rId2">
              <a:extLst>
                <a:ext uri="{28A0092B-C50C-407E-A947-70E740481C1C}">
                  <a14:useLocalDpi xmlns:a14="http://schemas.microsoft.com/office/drawing/2010/main" val="0"/>
                </a:ext>
              </a:extLst>
            </a:blip>
            <a:srcRect t="70785"/>
            <a:stretch/>
          </p:blipFill>
          <p:spPr>
            <a:xfrm>
              <a:off x="7981952" y="2353056"/>
              <a:ext cx="2902550" cy="1801368"/>
            </a:xfrm>
            <a:prstGeom prst="rect">
              <a:avLst/>
            </a:prstGeom>
          </p:spPr>
        </p:pic>
      </p:grpSp>
    </p:spTree>
    <p:extLst>
      <p:ext uri="{BB962C8B-B14F-4D97-AF65-F5344CB8AC3E}">
        <p14:creationId xmlns:p14="http://schemas.microsoft.com/office/powerpoint/2010/main" val="142680165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2880120" cy="523220"/>
          </a:xfrm>
          <a:prstGeom prst="rect">
            <a:avLst/>
          </a:prstGeom>
          <a:noFill/>
        </p:spPr>
        <p:txBody>
          <a:bodyPr wrap="square" rtlCol="0">
            <a:spAutoFit/>
          </a:bodyPr>
          <a:lstStyle/>
          <a:p>
            <a:r>
              <a:rPr lang="zh-CN" altLang="en-US" sz="2800" dirty="0"/>
              <a:t>服务器通讯进程</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Server Communication Program</a:t>
            </a:r>
            <a:endParaRPr lang="zh-CN" altLang="en-US" sz="1400" dirty="0"/>
          </a:p>
        </p:txBody>
      </p:sp>
      <p:pic>
        <p:nvPicPr>
          <p:cNvPr id="6" name="图片 5">
            <a:extLst>
              <a:ext uri="{FF2B5EF4-FFF2-40B4-BE49-F238E27FC236}">
                <a16:creationId xmlns:a16="http://schemas.microsoft.com/office/drawing/2014/main" id="{F6A27A4C-DC42-4132-B1AF-0F5F417FF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892" y="1015132"/>
            <a:ext cx="4243850" cy="4827735"/>
          </a:xfrm>
          <a:prstGeom prst="rect">
            <a:avLst/>
          </a:prstGeom>
        </p:spPr>
      </p:pic>
      <p:sp>
        <p:nvSpPr>
          <p:cNvPr id="7" name="文本框 6">
            <a:extLst>
              <a:ext uri="{FF2B5EF4-FFF2-40B4-BE49-F238E27FC236}">
                <a16:creationId xmlns:a16="http://schemas.microsoft.com/office/drawing/2014/main" id="{98C89C09-5C43-4424-A628-7F488E68B039}"/>
              </a:ext>
            </a:extLst>
          </p:cNvPr>
          <p:cNvSpPr txBox="1"/>
          <p:nvPr/>
        </p:nvSpPr>
        <p:spPr>
          <a:xfrm>
            <a:off x="525258" y="1720839"/>
            <a:ext cx="6163055" cy="3416320"/>
          </a:xfrm>
          <a:prstGeom prst="rect">
            <a:avLst/>
          </a:prstGeom>
          <a:noFill/>
        </p:spPr>
        <p:txBody>
          <a:bodyPr wrap="square" rtlCol="0">
            <a:spAutoFit/>
          </a:bodyPr>
          <a:lstStyle/>
          <a:p>
            <a:r>
              <a:rPr lang="zh-CN" altLang="en-US" sz="2400" dirty="0">
                <a:latin typeface="华文细黑" panose="02010600040101010101" pitchFamily="2" charset="-122"/>
                <a:ea typeface="华文细黑" panose="02010600040101010101" pitchFamily="2" charset="-122"/>
              </a:rPr>
              <a:t>服务器通讯进程：</a:t>
            </a:r>
            <a:endParaRPr lang="en-US" altLang="zh-CN" sz="2400" dirty="0">
              <a:latin typeface="华文细黑" panose="02010600040101010101" pitchFamily="2" charset="-122"/>
              <a:ea typeface="华文细黑" panose="02010600040101010101" pitchFamily="2" charset="-122"/>
            </a:endParaRPr>
          </a:p>
          <a:p>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a:latin typeface="华文细黑" panose="02010600040101010101" pitchFamily="2" charset="-122"/>
                <a:ea typeface="华文细黑" panose="02010600040101010101" pitchFamily="2" charset="-122"/>
              </a:rPr>
              <a:t>default</a:t>
            </a:r>
            <a:r>
              <a:rPr lang="zh-CN" altLang="en-US" sz="2400" dirty="0">
                <a:latin typeface="华文细黑" panose="02010600040101010101" pitchFamily="2" charset="-122"/>
                <a:ea typeface="华文细黑" panose="02010600040101010101" pitchFamily="2" charset="-122"/>
              </a:rPr>
              <a:t>：服务器初始化</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err="1">
                <a:latin typeface="华文细黑" panose="02010600040101010101" pitchFamily="2" charset="-122"/>
                <a:ea typeface="华文细黑" panose="02010600040101010101" pitchFamily="2" charset="-122"/>
              </a:rPr>
              <a:t>controlConnect</a:t>
            </a:r>
            <a:r>
              <a:rPr lang="zh-CN" altLang="en-US" sz="2400" dirty="0">
                <a:latin typeface="华文细黑" panose="02010600040101010101" pitchFamily="2" charset="-122"/>
                <a:ea typeface="华文细黑" panose="02010600040101010101" pitchFamily="2" charset="-122"/>
              </a:rPr>
              <a:t>：与客户端进行通讯</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err="1">
                <a:latin typeface="华文细黑" panose="02010600040101010101" pitchFamily="2" charset="-122"/>
                <a:ea typeface="华文细黑" panose="02010600040101010101" pitchFamily="2" charset="-122"/>
              </a:rPr>
              <a:t>dataConnect</a:t>
            </a:r>
            <a:r>
              <a:rPr lang="zh-CN" altLang="en-US" sz="2400" dirty="0">
                <a:latin typeface="华文细黑" panose="02010600040101010101" pitchFamily="2" charset="-122"/>
                <a:ea typeface="华文细黑" panose="02010600040101010101" pitchFamily="2" charset="-122"/>
              </a:rPr>
              <a:t>：与客户端进行文件传输</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a:latin typeface="华文细黑" panose="02010600040101010101" pitchFamily="2" charset="-122"/>
                <a:ea typeface="华文细黑" panose="02010600040101010101" pitchFamily="2" charset="-122"/>
              </a:rPr>
              <a:t>database</a:t>
            </a:r>
            <a:r>
              <a:rPr lang="zh-CN" altLang="en-US" sz="2400" dirty="0">
                <a:latin typeface="华文细黑" panose="02010600040101010101" pitchFamily="2" charset="-122"/>
                <a:ea typeface="华文细黑" panose="02010600040101010101" pitchFamily="2" charset="-122"/>
              </a:rPr>
              <a:t>：访问服务器数据库</a:t>
            </a:r>
          </a:p>
        </p:txBody>
      </p:sp>
    </p:spTree>
    <p:extLst>
      <p:ext uri="{BB962C8B-B14F-4D97-AF65-F5344CB8AC3E}">
        <p14:creationId xmlns:p14="http://schemas.microsoft.com/office/powerpoint/2010/main" val="27270866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800"/>
            <a:ext cx="4050552" cy="523220"/>
          </a:xfrm>
          <a:prstGeom prst="rect">
            <a:avLst/>
          </a:prstGeom>
          <a:noFill/>
        </p:spPr>
        <p:txBody>
          <a:bodyPr wrap="square" rtlCol="0">
            <a:spAutoFit/>
          </a:bodyPr>
          <a:lstStyle/>
          <a:p>
            <a:r>
              <a:rPr lang="zh-CN" altLang="en-US" sz="2800" dirty="0"/>
              <a:t>服务器端</a:t>
            </a:r>
            <a:r>
              <a:rPr lang="en-US" altLang="zh-CN" sz="2800" dirty="0"/>
              <a:t>MySQL</a:t>
            </a:r>
            <a:r>
              <a:rPr lang="zh-CN" altLang="en-US" sz="2800" dirty="0"/>
              <a:t>数据库</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Server Database</a:t>
            </a:r>
            <a:endParaRPr lang="zh-CN" altLang="en-US" sz="1400" dirty="0"/>
          </a:p>
        </p:txBody>
      </p:sp>
      <p:pic>
        <p:nvPicPr>
          <p:cNvPr id="6" name="图片 5">
            <a:extLst>
              <a:ext uri="{FF2B5EF4-FFF2-40B4-BE49-F238E27FC236}">
                <a16:creationId xmlns:a16="http://schemas.microsoft.com/office/drawing/2014/main" id="{02EF8557-3690-419D-98F0-B69E4CE7F823}"/>
              </a:ext>
            </a:extLst>
          </p:cNvPr>
          <p:cNvPicPr>
            <a:picLocks noChangeAspect="1"/>
          </p:cNvPicPr>
          <p:nvPr/>
        </p:nvPicPr>
        <p:blipFill>
          <a:blip r:embed="rId2"/>
          <a:stretch>
            <a:fillRect/>
          </a:stretch>
        </p:blipFill>
        <p:spPr>
          <a:xfrm>
            <a:off x="521328" y="2597562"/>
            <a:ext cx="4282373" cy="3147544"/>
          </a:xfrm>
          <a:prstGeom prst="rect">
            <a:avLst/>
          </a:prstGeom>
        </p:spPr>
      </p:pic>
      <p:pic>
        <p:nvPicPr>
          <p:cNvPr id="7" name="图片 6">
            <a:extLst>
              <a:ext uri="{FF2B5EF4-FFF2-40B4-BE49-F238E27FC236}">
                <a16:creationId xmlns:a16="http://schemas.microsoft.com/office/drawing/2014/main" id="{1A4F1AC3-B5D2-44A8-9CF6-39A59E4CAD00}"/>
              </a:ext>
            </a:extLst>
          </p:cNvPr>
          <p:cNvPicPr>
            <a:picLocks noChangeAspect="1"/>
          </p:cNvPicPr>
          <p:nvPr/>
        </p:nvPicPr>
        <p:blipFill>
          <a:blip r:embed="rId3"/>
          <a:stretch>
            <a:fillRect/>
          </a:stretch>
        </p:blipFill>
        <p:spPr>
          <a:xfrm>
            <a:off x="5432577" y="2990381"/>
            <a:ext cx="6238095" cy="2361905"/>
          </a:xfrm>
          <a:prstGeom prst="rect">
            <a:avLst/>
          </a:prstGeom>
        </p:spPr>
      </p:pic>
      <p:sp>
        <p:nvSpPr>
          <p:cNvPr id="8" name="文本框 7">
            <a:extLst>
              <a:ext uri="{FF2B5EF4-FFF2-40B4-BE49-F238E27FC236}">
                <a16:creationId xmlns:a16="http://schemas.microsoft.com/office/drawing/2014/main" id="{A8B4F50C-A053-499E-8AFE-BDD8DAEED098}"/>
              </a:ext>
            </a:extLst>
          </p:cNvPr>
          <p:cNvSpPr txBox="1"/>
          <p:nvPr/>
        </p:nvSpPr>
        <p:spPr>
          <a:xfrm>
            <a:off x="987552" y="1668518"/>
            <a:ext cx="10216896" cy="461665"/>
          </a:xfrm>
          <a:prstGeom prst="rect">
            <a:avLst/>
          </a:prstGeom>
          <a:noFill/>
        </p:spPr>
        <p:txBody>
          <a:bodyPr wrap="square" rtlCol="0">
            <a:spAutoFit/>
          </a:bodyPr>
          <a:lstStyle/>
          <a:p>
            <a:pPr algn="ctr"/>
            <a:r>
              <a:rPr lang="zh-CN" altLang="en-US" sz="2400" dirty="0"/>
              <a:t>以文件存储目录为例，展示服务器端数据库存储格式</a:t>
            </a:r>
          </a:p>
        </p:txBody>
      </p:sp>
    </p:spTree>
    <p:extLst>
      <p:ext uri="{BB962C8B-B14F-4D97-AF65-F5344CB8AC3E}">
        <p14:creationId xmlns:p14="http://schemas.microsoft.com/office/powerpoint/2010/main" val="424639912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网站后端</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Website Backend</a:t>
            </a:r>
            <a:endParaRPr lang="zh-CN" altLang="en-US" sz="1400" dirty="0"/>
          </a:p>
        </p:txBody>
      </p:sp>
      <p:sp>
        <p:nvSpPr>
          <p:cNvPr id="6" name="文本框 5">
            <a:extLst>
              <a:ext uri="{FF2B5EF4-FFF2-40B4-BE49-F238E27FC236}">
                <a16:creationId xmlns:a16="http://schemas.microsoft.com/office/drawing/2014/main" id="{783F1706-798F-42AC-ACB1-904AB9DABD50}"/>
              </a:ext>
            </a:extLst>
          </p:cNvPr>
          <p:cNvSpPr txBox="1"/>
          <p:nvPr/>
        </p:nvSpPr>
        <p:spPr>
          <a:xfrm>
            <a:off x="817866" y="2089015"/>
            <a:ext cx="3773204" cy="2677656"/>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latin typeface="华文细黑" panose="02010600040101010101" pitchFamily="2" charset="-122"/>
                <a:ea typeface="华文细黑" panose="02010600040101010101" pitchFamily="2" charset="-122"/>
              </a:rPr>
              <a:t>利用</a:t>
            </a:r>
            <a:r>
              <a:rPr lang="en-US" altLang="zh-CN" sz="2400" dirty="0">
                <a:latin typeface="华文细黑" panose="02010600040101010101" pitchFamily="2" charset="-122"/>
                <a:ea typeface="华文细黑" panose="02010600040101010101" pitchFamily="2" charset="-122"/>
              </a:rPr>
              <a:t>Tomcat Web</a:t>
            </a:r>
            <a:r>
              <a:rPr lang="zh-CN" altLang="en-US" sz="2400" dirty="0">
                <a:latin typeface="华文细黑" panose="02010600040101010101" pitchFamily="2" charset="-122"/>
                <a:ea typeface="华文细黑" panose="02010600040101010101" pitchFamily="2" charset="-122"/>
              </a:rPr>
              <a:t>服务程序搭建动态网站</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zh-CN" altLang="en-US" sz="2400" dirty="0">
                <a:latin typeface="华文细黑" panose="02010600040101010101" pitchFamily="2" charset="-122"/>
                <a:ea typeface="华文细黑" panose="02010600040101010101" pitchFamily="2" charset="-122"/>
              </a:rPr>
              <a:t>响应前端请求，调用服务器端</a:t>
            </a:r>
            <a:r>
              <a:rPr lang="en-US" altLang="zh-CN" sz="2400" dirty="0">
                <a:latin typeface="华文细黑" panose="02010600040101010101" pitchFamily="2" charset="-122"/>
                <a:ea typeface="华文细黑" panose="02010600040101010101" pitchFamily="2" charset="-122"/>
              </a:rPr>
              <a:t>Java</a:t>
            </a:r>
            <a:r>
              <a:rPr lang="zh-CN" altLang="en-US" sz="2400" dirty="0">
                <a:latin typeface="华文细黑" panose="02010600040101010101" pitchFamily="2" charset="-122"/>
                <a:ea typeface="华文细黑" panose="02010600040101010101" pitchFamily="2" charset="-122"/>
              </a:rPr>
              <a:t>程序访问数据库和进行文件操作，返回动态数据</a:t>
            </a:r>
            <a:endParaRPr lang="en-US" altLang="zh-CN" sz="2400" dirty="0">
              <a:latin typeface="华文细黑" panose="02010600040101010101" pitchFamily="2" charset="-122"/>
              <a:ea typeface="华文细黑" panose="02010600040101010101" pitchFamily="2" charset="-122"/>
            </a:endParaRPr>
          </a:p>
        </p:txBody>
      </p:sp>
      <p:pic>
        <p:nvPicPr>
          <p:cNvPr id="7" name="图片 6">
            <a:extLst>
              <a:ext uri="{FF2B5EF4-FFF2-40B4-BE49-F238E27FC236}">
                <a16:creationId xmlns:a16="http://schemas.microsoft.com/office/drawing/2014/main" id="{A7C230FC-51B6-4A1C-9E31-C821FD92F2E0}"/>
              </a:ext>
            </a:extLst>
          </p:cNvPr>
          <p:cNvPicPr>
            <a:picLocks noChangeAspect="1"/>
          </p:cNvPicPr>
          <p:nvPr/>
        </p:nvPicPr>
        <p:blipFill>
          <a:blip r:embed="rId2"/>
          <a:stretch>
            <a:fillRect/>
          </a:stretch>
        </p:blipFill>
        <p:spPr>
          <a:xfrm>
            <a:off x="6205728" y="2089015"/>
            <a:ext cx="4566526" cy="2679969"/>
          </a:xfrm>
          <a:prstGeom prst="rect">
            <a:avLst/>
          </a:prstGeom>
        </p:spPr>
      </p:pic>
    </p:spTree>
    <p:extLst>
      <p:ext uri="{BB962C8B-B14F-4D97-AF65-F5344CB8AC3E}">
        <p14:creationId xmlns:p14="http://schemas.microsoft.com/office/powerpoint/2010/main" val="363394045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网站前端</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Website Frontend</a:t>
            </a:r>
            <a:endParaRPr lang="zh-CN" altLang="en-US" sz="1400" dirty="0"/>
          </a:p>
        </p:txBody>
      </p:sp>
      <p:sp>
        <p:nvSpPr>
          <p:cNvPr id="6" name="文本框 5">
            <a:extLst>
              <a:ext uri="{FF2B5EF4-FFF2-40B4-BE49-F238E27FC236}">
                <a16:creationId xmlns:a16="http://schemas.microsoft.com/office/drawing/2014/main" id="{1DDA6B43-9D95-435F-BBA4-41D97E99C8B6}"/>
              </a:ext>
            </a:extLst>
          </p:cNvPr>
          <p:cNvSpPr txBox="1"/>
          <p:nvPr/>
        </p:nvSpPr>
        <p:spPr>
          <a:xfrm>
            <a:off x="817866" y="2098796"/>
            <a:ext cx="4510038" cy="2677656"/>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华文细黑" panose="02010600040101010101" pitchFamily="2" charset="-122"/>
                <a:ea typeface="华文细黑" panose="02010600040101010101" pitchFamily="2" charset="-122"/>
              </a:rPr>
              <a:t>BOOTSTRAP</a:t>
            </a:r>
            <a:r>
              <a:rPr lang="zh-CN" altLang="en-US" sz="2400" dirty="0">
                <a:latin typeface="华文细黑" panose="02010600040101010101" pitchFamily="2" charset="-122"/>
                <a:ea typeface="华文细黑" panose="02010600040101010101" pitchFamily="2" charset="-122"/>
              </a:rPr>
              <a:t>主题 打造优美交互界面</a:t>
            </a:r>
            <a:endParaRPr lang="en-US" altLang="zh-CN"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endParaRPr lang="zh-CN" altLang="en-US" sz="2400" dirty="0">
              <a:latin typeface="华文细黑" panose="02010600040101010101" pitchFamily="2" charset="-122"/>
              <a:ea typeface="华文细黑" panose="02010600040101010101" pitchFamily="2" charset="-122"/>
            </a:endParaRPr>
          </a:p>
          <a:p>
            <a:pPr marL="342900" indent="-342900">
              <a:buFont typeface="Wingdings" panose="05000000000000000000" pitchFamily="2" charset="2"/>
              <a:buChar char="p"/>
            </a:pPr>
            <a:r>
              <a:rPr lang="en-US" altLang="zh-CN" sz="2400" dirty="0" err="1">
                <a:latin typeface="华文细黑" panose="02010600040101010101" pitchFamily="2" charset="-122"/>
                <a:ea typeface="华文细黑" panose="02010600040101010101" pitchFamily="2" charset="-122"/>
              </a:rPr>
              <a:t>Jqery</a:t>
            </a:r>
            <a:r>
              <a:rPr lang="en-US" altLang="zh-CN" sz="2400" dirty="0">
                <a:latin typeface="华文细黑" panose="02010600040101010101" pitchFamily="2" charset="-122"/>
                <a:ea typeface="华文细黑" panose="02010600040101010101" pitchFamily="2" charset="-122"/>
              </a:rPr>
              <a:t> + AJAX</a:t>
            </a:r>
            <a:r>
              <a:rPr lang="zh-CN" altLang="en-US" sz="2400" dirty="0">
                <a:latin typeface="华文细黑" panose="02010600040101010101" pitchFamily="2" charset="-122"/>
                <a:ea typeface="华文细黑" panose="02010600040101010101" pitchFamily="2" charset="-122"/>
              </a:rPr>
              <a:t>异步</a:t>
            </a:r>
            <a:r>
              <a:rPr lang="en-US" altLang="zh-CN" sz="2400" dirty="0">
                <a:latin typeface="华文细黑" panose="02010600040101010101" pitchFamily="2" charset="-122"/>
                <a:ea typeface="华文细黑" panose="02010600040101010101" pitchFamily="2" charset="-122"/>
              </a:rPr>
              <a:t>C/S</a:t>
            </a:r>
            <a:r>
              <a:rPr lang="zh-CN" altLang="en-US" sz="2400" dirty="0">
                <a:latin typeface="华文细黑" panose="02010600040101010101" pitchFamily="2" charset="-122"/>
                <a:ea typeface="华文细黑" panose="02010600040101010101" pitchFamily="2" charset="-122"/>
              </a:rPr>
              <a:t>通讯</a:t>
            </a:r>
            <a:r>
              <a:rPr lang="en-US" altLang="zh-CN" sz="2400" dirty="0">
                <a:latin typeface="华文细黑" panose="02010600040101010101" pitchFamily="2" charset="-122"/>
                <a:ea typeface="华文细黑" panose="02010600040101010101" pitchFamily="2" charset="-122"/>
              </a:rPr>
              <a:t>+JSON</a:t>
            </a:r>
            <a:r>
              <a:rPr lang="zh-CN" altLang="en-US" sz="2400" dirty="0">
                <a:latin typeface="华文细黑" panose="02010600040101010101" pitchFamily="2" charset="-122"/>
                <a:ea typeface="华文细黑" panose="02010600040101010101" pitchFamily="2" charset="-122"/>
              </a:rPr>
              <a:t>实现文件目录层次的交互式刷新，响应用户网页操作</a:t>
            </a:r>
            <a:endParaRPr lang="en-US" altLang="zh-CN" sz="2400" dirty="0">
              <a:latin typeface="华文细黑" panose="02010600040101010101" pitchFamily="2" charset="-122"/>
              <a:ea typeface="华文细黑" panose="02010600040101010101" pitchFamily="2" charset="-122"/>
            </a:endParaRPr>
          </a:p>
        </p:txBody>
      </p:sp>
      <p:pic>
        <p:nvPicPr>
          <p:cNvPr id="7" name="图片 3">
            <a:extLst>
              <a:ext uri="{FF2B5EF4-FFF2-40B4-BE49-F238E27FC236}">
                <a16:creationId xmlns:a16="http://schemas.microsoft.com/office/drawing/2014/main" id="{4A61B426-85B8-42FD-BC52-EB7DFE7848AE}"/>
              </a:ext>
            </a:extLst>
          </p:cNvPr>
          <p:cNvPicPr>
            <a:picLocks noChangeAspect="1"/>
          </p:cNvPicPr>
          <p:nvPr/>
        </p:nvPicPr>
        <p:blipFill rotWithShape="1">
          <a:blip r:embed="rId2">
            <a:extLst>
              <a:ext uri="{28A0092B-C50C-407E-A947-70E740481C1C}">
                <a14:useLocalDpi xmlns:a14="http://schemas.microsoft.com/office/drawing/2010/main" val="0"/>
              </a:ext>
            </a:extLst>
          </a:blip>
          <a:srcRect l="8600" t="10359" r="9805"/>
          <a:stretch/>
        </p:blipFill>
        <p:spPr bwMode="auto">
          <a:xfrm>
            <a:off x="8826610" y="2157983"/>
            <a:ext cx="2016224" cy="12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B3561FC8-EABB-4BBD-978C-618F57C87344}"/>
              </a:ext>
            </a:extLst>
          </p:cNvPr>
          <p:cNvPicPr>
            <a:picLocks noChangeAspect="1"/>
          </p:cNvPicPr>
          <p:nvPr/>
        </p:nvPicPr>
        <p:blipFill>
          <a:blip r:embed="rId3">
            <a:extLst>
              <a:ext uri="{28A0092B-C50C-407E-A947-70E740481C1C}">
                <a14:useLocalDpi xmlns:a14="http://schemas.microsoft.com/office/drawing/2010/main" val="0"/>
              </a:ext>
            </a:extLst>
          </a:blip>
          <a:srcRect l="11375" r="11012"/>
          <a:stretch>
            <a:fillRect/>
          </a:stretch>
        </p:blipFill>
        <p:spPr bwMode="auto">
          <a:xfrm>
            <a:off x="6705795" y="3372384"/>
            <a:ext cx="2013311" cy="129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a:extLst>
              <a:ext uri="{FF2B5EF4-FFF2-40B4-BE49-F238E27FC236}">
                <a16:creationId xmlns:a16="http://schemas.microsoft.com/office/drawing/2014/main" id="{A4EB961F-74F1-4441-9BA3-96B4B1279D4F}"/>
              </a:ext>
            </a:extLst>
          </p:cNvPr>
          <p:cNvPicPr>
            <a:picLocks noChangeAspect="1"/>
          </p:cNvPicPr>
          <p:nvPr/>
        </p:nvPicPr>
        <p:blipFill rotWithShape="1">
          <a:blip r:embed="rId4">
            <a:extLst>
              <a:ext uri="{28A0092B-C50C-407E-A947-70E740481C1C}">
                <a14:useLocalDpi xmlns:a14="http://schemas.microsoft.com/office/drawing/2010/main" val="0"/>
              </a:ext>
            </a:extLst>
          </a:blip>
          <a:srcRect l="11434" r="5801" b="9183"/>
          <a:stretch/>
        </p:blipFill>
        <p:spPr bwMode="auto">
          <a:xfrm>
            <a:off x="8826610" y="3398308"/>
            <a:ext cx="2016224" cy="12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4">
            <a:extLst>
              <a:ext uri="{FF2B5EF4-FFF2-40B4-BE49-F238E27FC236}">
                <a16:creationId xmlns:a16="http://schemas.microsoft.com/office/drawing/2014/main" id="{EDAC0468-DCD5-4895-B23F-7DAE2C22120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049" r="14806" b="23640"/>
          <a:stretch/>
        </p:blipFill>
        <p:spPr bwMode="auto">
          <a:xfrm>
            <a:off x="6702882" y="2159498"/>
            <a:ext cx="2123728" cy="126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88575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3</a:t>
            </a:r>
            <a:endParaRPr lang="zh-CN" altLang="en-US" sz="7200" b="1" dirty="0"/>
          </a:p>
        </p:txBody>
      </p:sp>
      <p:sp>
        <p:nvSpPr>
          <p:cNvPr id="4" name="文本框 3"/>
          <p:cNvSpPr txBox="1"/>
          <p:nvPr/>
        </p:nvSpPr>
        <p:spPr>
          <a:xfrm>
            <a:off x="1484616" y="294799"/>
            <a:ext cx="5403864" cy="523220"/>
          </a:xfrm>
          <a:prstGeom prst="rect">
            <a:avLst/>
          </a:prstGeom>
          <a:noFill/>
        </p:spPr>
        <p:txBody>
          <a:bodyPr wrap="square" rtlCol="0">
            <a:spAutoFit/>
          </a:bodyPr>
          <a:lstStyle/>
          <a:p>
            <a:r>
              <a:rPr lang="en-US" altLang="zh-CN" sz="2800" dirty="0">
                <a:solidFill>
                  <a:srgbClr val="C00000"/>
                </a:solidFill>
              </a:rPr>
              <a:t>Erasure Code</a:t>
            </a:r>
            <a:r>
              <a:rPr lang="zh-CN" altLang="en-US" sz="2800" dirty="0">
                <a:solidFill>
                  <a:srgbClr val="C00000"/>
                </a:solidFill>
              </a:rPr>
              <a:t>高效存储</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High Efficiency Storage</a:t>
            </a:r>
            <a:endParaRPr lang="zh-CN" altLang="en-US" sz="1400" dirty="0"/>
          </a:p>
        </p:txBody>
      </p:sp>
      <p:sp>
        <p:nvSpPr>
          <p:cNvPr id="6" name="矩形 5">
            <a:extLst>
              <a:ext uri="{FF2B5EF4-FFF2-40B4-BE49-F238E27FC236}">
                <a16:creationId xmlns:a16="http://schemas.microsoft.com/office/drawing/2014/main" id="{1B58FD27-23DB-4B67-BEE5-6233043CB3D1}"/>
              </a:ext>
            </a:extLst>
          </p:cNvPr>
          <p:cNvSpPr/>
          <p:nvPr/>
        </p:nvSpPr>
        <p:spPr>
          <a:xfrm>
            <a:off x="817866" y="2030896"/>
            <a:ext cx="6096000" cy="4001095"/>
          </a:xfrm>
          <a:prstGeom prst="rect">
            <a:avLst/>
          </a:prstGeom>
        </p:spPr>
        <p:txBody>
          <a:bodyPr>
            <a:spAutoFit/>
          </a:bodyPr>
          <a:lstStyle/>
          <a:p>
            <a:pPr marL="342900" indent="-342900">
              <a:buFont typeface="Wingdings" panose="05000000000000000000" pitchFamily="2" charset="2"/>
              <a:buChar char="p"/>
            </a:pPr>
            <a:r>
              <a:rPr lang="zh-CN" altLang="en-US" sz="2000" dirty="0">
                <a:latin typeface="华文细黑" panose="02010600040101010101" pitchFamily="2" charset="-122"/>
                <a:ea typeface="华文细黑" panose="02010600040101010101" pitchFamily="2" charset="-122"/>
              </a:rPr>
              <a:t>Erasure Code（又称纠删码）是一种编码技术。</a:t>
            </a:r>
            <a:r>
              <a:rPr lang="zh-CN" altLang="en-US" sz="2400" dirty="0">
                <a:solidFill>
                  <a:srgbClr val="C00000"/>
                </a:solidFill>
                <a:latin typeface="华文细黑" panose="02010600040101010101" pitchFamily="2" charset="-122"/>
                <a:ea typeface="华文细黑" panose="02010600040101010101" pitchFamily="2" charset="-122"/>
              </a:rPr>
              <a:t>它可以为n份原始数据，生成m份额外数据，然后可通过n+m 份中的任意n份数据，还原出原始数据</a:t>
            </a:r>
            <a:endParaRPr lang="en-US" altLang="zh-CN" sz="2400" dirty="0">
              <a:solidFill>
                <a:srgbClr val="C00000"/>
              </a:solidFill>
              <a:latin typeface="华文细黑" panose="02010600040101010101" pitchFamily="2" charset="-122"/>
              <a:ea typeface="华文细黑" panose="02010600040101010101" pitchFamily="2" charset="-122"/>
            </a:endParaRPr>
          </a:p>
          <a:p>
            <a:endParaRPr lang="en-US" altLang="zh-CN" dirty="0"/>
          </a:p>
          <a:p>
            <a:pPr marL="342900" indent="-342900">
              <a:buFont typeface="Wingdings" panose="05000000000000000000" pitchFamily="2" charset="2"/>
              <a:buChar char="p"/>
            </a:pPr>
            <a:r>
              <a:rPr lang="zh-CN" altLang="en-US" sz="2400" dirty="0">
                <a:latin typeface="华文细黑" panose="02010600040101010101" pitchFamily="2" charset="-122"/>
                <a:ea typeface="华文细黑" panose="02010600040101010101" pitchFamily="2" charset="-122"/>
              </a:rPr>
              <a:t>针对</a:t>
            </a:r>
            <a:r>
              <a:rPr lang="en-US" altLang="zh-CN" sz="2400" dirty="0">
                <a:latin typeface="华文细黑" panose="02010600040101010101" pitchFamily="2" charset="-122"/>
                <a:ea typeface="华文细黑" panose="02010600040101010101" pitchFamily="2" charset="-122"/>
              </a:rPr>
              <a:t>3</a:t>
            </a:r>
            <a:r>
              <a:rPr lang="zh-CN" altLang="en-US" sz="2400" dirty="0">
                <a:latin typeface="华文细黑" panose="02010600040101010101" pitchFamily="2" charset="-122"/>
                <a:ea typeface="华文细黑" panose="02010600040101010101" pitchFamily="2" charset="-122"/>
              </a:rPr>
              <a:t>机器系统，假设初始文件为</a:t>
            </a:r>
            <a:r>
              <a:rPr lang="en-US" altLang="zh-CN" sz="2400" dirty="0">
                <a:latin typeface="华文细黑" panose="02010600040101010101" pitchFamily="2" charset="-122"/>
                <a:ea typeface="华文细黑" panose="02010600040101010101" pitchFamily="2" charset="-122"/>
              </a:rPr>
              <a:t>10</a:t>
            </a:r>
            <a:r>
              <a:rPr lang="zh-CN" altLang="en-US" sz="2400" dirty="0">
                <a:latin typeface="华文细黑" panose="02010600040101010101" pitchFamily="2" charset="-122"/>
                <a:ea typeface="华文细黑" panose="02010600040101010101" pitchFamily="2" charset="-122"/>
              </a:rPr>
              <a:t>块，我们通过</a:t>
            </a:r>
            <a:r>
              <a:rPr lang="en-US" altLang="zh-CN" sz="2400" dirty="0">
                <a:latin typeface="华文细黑" panose="02010600040101010101" pitchFamily="2" charset="-122"/>
                <a:ea typeface="华文细黑" panose="02010600040101010101" pitchFamily="2" charset="-122"/>
              </a:rPr>
              <a:t>Erasure Code</a:t>
            </a:r>
            <a:r>
              <a:rPr lang="zh-CN" altLang="en-US" sz="2400" dirty="0">
                <a:latin typeface="华文细黑" panose="02010600040101010101" pitchFamily="2" charset="-122"/>
                <a:ea typeface="华文细黑" panose="02010600040101010101" pitchFamily="2" charset="-122"/>
              </a:rPr>
              <a:t>生成额外</a:t>
            </a:r>
            <a:r>
              <a:rPr lang="en-US" altLang="zh-CN" sz="2400" dirty="0">
                <a:latin typeface="华文细黑" panose="02010600040101010101" pitchFamily="2" charset="-122"/>
                <a:ea typeface="华文细黑" panose="02010600040101010101" pitchFamily="2" charset="-122"/>
              </a:rPr>
              <a:t>5</a:t>
            </a:r>
            <a:r>
              <a:rPr lang="zh-CN" altLang="en-US" sz="2400" dirty="0">
                <a:latin typeface="华文细黑" panose="02010600040101010101" pitchFamily="2" charset="-122"/>
                <a:ea typeface="华文细黑" panose="02010600040101010101" pitchFamily="2" charset="-122"/>
              </a:rPr>
              <a:t>块，把全部</a:t>
            </a:r>
            <a:r>
              <a:rPr lang="en-US" altLang="zh-CN" sz="2400" dirty="0">
                <a:latin typeface="华文细黑" panose="02010600040101010101" pitchFamily="2" charset="-122"/>
                <a:ea typeface="华文细黑" panose="02010600040101010101" pitchFamily="2" charset="-122"/>
              </a:rPr>
              <a:t>15</a:t>
            </a:r>
            <a:r>
              <a:rPr lang="zh-CN" altLang="en-US" sz="2400" dirty="0">
                <a:latin typeface="华文细黑" panose="02010600040101010101" pitchFamily="2" charset="-122"/>
                <a:ea typeface="华文细黑" panose="02010600040101010101" pitchFamily="2" charset="-122"/>
              </a:rPr>
              <a:t>块平均分发到</a:t>
            </a:r>
            <a:r>
              <a:rPr lang="en-US" altLang="zh-CN" sz="2400" dirty="0">
                <a:latin typeface="华文细黑" panose="02010600040101010101" pitchFamily="2" charset="-122"/>
                <a:ea typeface="华文细黑" panose="02010600040101010101" pitchFamily="2" charset="-122"/>
              </a:rPr>
              <a:t>3</a:t>
            </a:r>
            <a:r>
              <a:rPr lang="zh-CN" altLang="en-US" sz="2400" dirty="0">
                <a:latin typeface="华文细黑" panose="02010600040101010101" pitchFamily="2" charset="-122"/>
                <a:ea typeface="华文细黑" panose="02010600040101010101" pitchFamily="2" charset="-122"/>
              </a:rPr>
              <a:t>台机器上，</a:t>
            </a:r>
            <a:r>
              <a:rPr lang="zh-CN" altLang="en-US" sz="2400" dirty="0">
                <a:solidFill>
                  <a:srgbClr val="C00000"/>
                </a:solidFill>
                <a:latin typeface="华文细黑" panose="02010600040101010101" pitchFamily="2" charset="-122"/>
                <a:ea typeface="华文细黑" panose="02010600040101010101" pitchFamily="2" charset="-122"/>
              </a:rPr>
              <a:t>每台机器只用存储</a:t>
            </a:r>
            <a:r>
              <a:rPr lang="en-US" altLang="zh-CN" sz="2400" dirty="0">
                <a:solidFill>
                  <a:srgbClr val="C00000"/>
                </a:solidFill>
                <a:latin typeface="华文细黑" panose="02010600040101010101" pitchFamily="2" charset="-122"/>
                <a:ea typeface="华文细黑" panose="02010600040101010101" pitchFamily="2" charset="-122"/>
              </a:rPr>
              <a:t>5</a:t>
            </a:r>
            <a:r>
              <a:rPr lang="zh-CN" altLang="en-US" sz="2400" dirty="0">
                <a:solidFill>
                  <a:srgbClr val="C00000"/>
                </a:solidFill>
                <a:latin typeface="华文细黑" panose="02010600040101010101" pitchFamily="2" charset="-122"/>
                <a:ea typeface="华文细黑" panose="02010600040101010101" pitchFamily="2" charset="-122"/>
              </a:rPr>
              <a:t>块碎片，也就是原始备份文件的</a:t>
            </a:r>
            <a:r>
              <a:rPr lang="en-US" altLang="zh-CN" sz="2400" dirty="0">
                <a:solidFill>
                  <a:srgbClr val="C00000"/>
                </a:solidFill>
                <a:latin typeface="华文细黑" panose="02010600040101010101" pitchFamily="2" charset="-122"/>
                <a:ea typeface="华文细黑" panose="02010600040101010101" pitchFamily="2" charset="-122"/>
              </a:rPr>
              <a:t>1/2</a:t>
            </a:r>
            <a:r>
              <a:rPr lang="zh-CN" altLang="en-US" sz="2400" dirty="0">
                <a:latin typeface="华文细黑" panose="02010600040101010101" pitchFamily="2" charset="-122"/>
                <a:ea typeface="华文细黑" panose="02010600040101010101" pitchFamily="2" charset="-122"/>
              </a:rPr>
              <a:t>；</a:t>
            </a:r>
            <a:r>
              <a:rPr lang="zh-CN" altLang="en-US" sz="2400" dirty="0">
                <a:solidFill>
                  <a:srgbClr val="0070C0"/>
                </a:solidFill>
                <a:latin typeface="华文细黑" panose="02010600040101010101" pitchFamily="2" charset="-122"/>
                <a:ea typeface="华文细黑" panose="02010600040101010101" pitchFamily="2" charset="-122"/>
              </a:rPr>
              <a:t>同时任意两台机器可以恢复所有备份文件</a:t>
            </a:r>
            <a:r>
              <a:rPr lang="zh-CN" altLang="en-US" sz="2400" dirty="0">
                <a:latin typeface="华文细黑" panose="02010600040101010101" pitchFamily="2" charset="-122"/>
                <a:ea typeface="华文细黑" panose="02010600040101010101" pitchFamily="2" charset="-122"/>
              </a:rPr>
              <a:t>。</a:t>
            </a:r>
          </a:p>
        </p:txBody>
      </p:sp>
      <p:pic>
        <p:nvPicPr>
          <p:cNvPr id="7" name="图片 6">
            <a:extLst>
              <a:ext uri="{FF2B5EF4-FFF2-40B4-BE49-F238E27FC236}">
                <a16:creationId xmlns:a16="http://schemas.microsoft.com/office/drawing/2014/main" id="{ADC48B5C-3C87-45EB-815B-08D79E6EEACF}"/>
              </a:ext>
            </a:extLst>
          </p:cNvPr>
          <p:cNvPicPr>
            <a:picLocks noChangeAspect="1"/>
          </p:cNvPicPr>
          <p:nvPr/>
        </p:nvPicPr>
        <p:blipFill>
          <a:blip r:embed="rId2"/>
          <a:stretch>
            <a:fillRect/>
          </a:stretch>
        </p:blipFill>
        <p:spPr>
          <a:xfrm>
            <a:off x="7303008" y="2404525"/>
            <a:ext cx="4393927" cy="3253836"/>
          </a:xfrm>
          <a:prstGeom prst="rect">
            <a:avLst/>
          </a:prstGeom>
        </p:spPr>
      </p:pic>
    </p:spTree>
    <p:extLst>
      <p:ext uri="{BB962C8B-B14F-4D97-AF65-F5344CB8AC3E}">
        <p14:creationId xmlns:p14="http://schemas.microsoft.com/office/powerpoint/2010/main" val="421406544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流程图: 手动输入 57"/>
          <p:cNvSpPr/>
          <p:nvPr/>
        </p:nvSpPr>
        <p:spPr>
          <a:xfrm rot="5400000">
            <a:off x="-57150" y="1714500"/>
            <a:ext cx="1695450" cy="1619250"/>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543050" y="1162050"/>
            <a:ext cx="1333500" cy="2708434"/>
          </a:xfrm>
          <a:prstGeom prst="rect">
            <a:avLst/>
          </a:prstGeom>
          <a:noFill/>
        </p:spPr>
        <p:txBody>
          <a:bodyPr wrap="square" rtlCol="0">
            <a:spAutoFit/>
          </a:bodyPr>
          <a:lstStyle/>
          <a:p>
            <a:r>
              <a:rPr lang="en-US" altLang="zh-CN" sz="17000" b="1" dirty="0">
                <a:solidFill>
                  <a:schemeClr val="bg1"/>
                </a:solidFill>
              </a:rPr>
              <a:t>4</a:t>
            </a:r>
            <a:endParaRPr lang="zh-CN" altLang="en-US" sz="17000" b="1" dirty="0">
              <a:solidFill>
                <a:schemeClr val="bg1"/>
              </a:solidFill>
            </a:endParaRPr>
          </a:p>
        </p:txBody>
      </p:sp>
      <p:sp>
        <p:nvSpPr>
          <p:cNvPr id="62" name="文本框 61"/>
          <p:cNvSpPr txBox="1"/>
          <p:nvPr/>
        </p:nvSpPr>
        <p:spPr>
          <a:xfrm>
            <a:off x="2743200" y="1676400"/>
            <a:ext cx="3771900" cy="1015663"/>
          </a:xfrm>
          <a:prstGeom prst="rect">
            <a:avLst/>
          </a:prstGeom>
          <a:noFill/>
        </p:spPr>
        <p:txBody>
          <a:bodyPr wrap="square" rtlCol="0">
            <a:spAutoFit/>
          </a:bodyPr>
          <a:lstStyle/>
          <a:p>
            <a:r>
              <a:rPr lang="zh-CN" altLang="en-US" sz="6000" dirty="0">
                <a:solidFill>
                  <a:schemeClr val="bg1"/>
                </a:solidFill>
              </a:rPr>
              <a:t>总结展望</a:t>
            </a:r>
          </a:p>
        </p:txBody>
      </p:sp>
      <p:sp>
        <p:nvSpPr>
          <p:cNvPr id="63" name="文本框 62"/>
          <p:cNvSpPr txBox="1"/>
          <p:nvPr/>
        </p:nvSpPr>
        <p:spPr>
          <a:xfrm>
            <a:off x="2743200" y="2725519"/>
            <a:ext cx="8305800" cy="646331"/>
          </a:xfrm>
          <a:prstGeom prst="rect">
            <a:avLst/>
          </a:prstGeom>
          <a:noFill/>
        </p:spPr>
        <p:txBody>
          <a:bodyPr wrap="square" rtlCol="0">
            <a:spAutoFit/>
          </a:bodyPr>
          <a:lstStyle/>
          <a:p>
            <a:r>
              <a:rPr lang="en-US" altLang="zh-CN" sz="3600" dirty="0">
                <a:solidFill>
                  <a:schemeClr val="bg1"/>
                </a:solidFill>
              </a:rPr>
              <a:t>Conclusion &amp; Outlook</a:t>
            </a:r>
            <a:endParaRPr lang="zh-CN" altLang="en-US" sz="3600" dirty="0">
              <a:solidFill>
                <a:schemeClr val="bg1"/>
              </a:solidFill>
            </a:endParaRPr>
          </a:p>
        </p:txBody>
      </p:sp>
    </p:spTree>
    <p:extLst>
      <p:ext uri="{BB962C8B-B14F-4D97-AF65-F5344CB8AC3E}">
        <p14:creationId xmlns:p14="http://schemas.microsoft.com/office/powerpoint/2010/main" val="41694457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4</a:t>
            </a:r>
            <a:endParaRPr lang="zh-CN" altLang="en-US" sz="7200" b="1" dirty="0"/>
          </a:p>
        </p:txBody>
      </p:sp>
      <p:sp>
        <p:nvSpPr>
          <p:cNvPr id="4" name="文本框 3"/>
          <p:cNvSpPr txBox="1"/>
          <p:nvPr/>
        </p:nvSpPr>
        <p:spPr>
          <a:xfrm>
            <a:off x="1484616" y="294799"/>
            <a:ext cx="2725434" cy="523220"/>
          </a:xfrm>
          <a:prstGeom prst="rect">
            <a:avLst/>
          </a:prstGeom>
          <a:noFill/>
        </p:spPr>
        <p:txBody>
          <a:bodyPr wrap="square" rtlCol="0">
            <a:spAutoFit/>
          </a:bodyPr>
          <a:lstStyle/>
          <a:p>
            <a:r>
              <a:rPr lang="zh-CN" altLang="en-US" sz="2800" dirty="0"/>
              <a:t>服务总结</a:t>
            </a:r>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Conclusion</a:t>
            </a:r>
            <a:endParaRPr lang="zh-CN" altLang="en-US" sz="1400" dirty="0"/>
          </a:p>
        </p:txBody>
      </p:sp>
      <p:sp>
        <p:nvSpPr>
          <p:cNvPr id="47" name="矩形 46"/>
          <p:cNvSpPr/>
          <p:nvPr/>
        </p:nvSpPr>
        <p:spPr>
          <a:xfrm>
            <a:off x="1362696" y="3280451"/>
            <a:ext cx="9594501" cy="2008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16410" y="3280451"/>
            <a:ext cx="2008496" cy="2008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037010" y="3280451"/>
            <a:ext cx="2008496" cy="20084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315998" y="3280451"/>
            <a:ext cx="2008496" cy="20084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8639201" y="3280451"/>
            <a:ext cx="2008496" cy="20084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362696" y="1627940"/>
            <a:ext cx="4279434" cy="96654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chemeClr val="tx1">
                    <a:lumMod val="85000"/>
                    <a:lumOff val="15000"/>
                  </a:schemeClr>
                </a:solidFill>
                <a:latin typeface="微软雅黑"/>
                <a:ea typeface="微软雅黑"/>
                <a:cs typeface="微软雅黑"/>
              </a:rPr>
              <a:t>提供</a:t>
            </a:r>
            <a:r>
              <a:rPr lang="en-US" altLang="zh-CN" sz="2000" b="1" dirty="0">
                <a:solidFill>
                  <a:schemeClr val="tx1">
                    <a:lumMod val="85000"/>
                    <a:lumOff val="15000"/>
                  </a:schemeClr>
                </a:solidFill>
                <a:latin typeface="微软雅黑"/>
                <a:ea typeface="微软雅黑"/>
                <a:cs typeface="微软雅黑"/>
              </a:rPr>
              <a:t>DIY</a:t>
            </a:r>
            <a:r>
              <a:rPr lang="zh-CN" altLang="en-US" sz="2000" b="1" dirty="0">
                <a:solidFill>
                  <a:schemeClr val="tx1">
                    <a:lumMod val="85000"/>
                    <a:lumOff val="15000"/>
                  </a:schemeClr>
                </a:solidFill>
                <a:latin typeface="微软雅黑"/>
                <a:ea typeface="微软雅黑"/>
                <a:cs typeface="微软雅黑"/>
              </a:rPr>
              <a:t>低存储成本文件备份</a:t>
            </a:r>
            <a:endParaRPr lang="en-US" altLang="zh-CN" sz="2000" b="1" dirty="0">
              <a:solidFill>
                <a:schemeClr val="tx1">
                  <a:lumMod val="85000"/>
                  <a:lumOff val="15000"/>
                </a:schemeClr>
              </a:solidFill>
              <a:latin typeface="微软雅黑"/>
              <a:ea typeface="微软雅黑"/>
              <a:cs typeface="微软雅黑"/>
            </a:endParaRPr>
          </a:p>
          <a:p>
            <a:pPr marL="342900" indent="-342900">
              <a:lnSpc>
                <a:spcPct val="150000"/>
              </a:lnSpc>
              <a:buFont typeface="Arial" panose="020B0604020202020204" pitchFamily="34" charset="0"/>
              <a:buChar char="•"/>
            </a:pPr>
            <a:r>
              <a:rPr lang="zh-CN" altLang="en-US" sz="2000" b="1" dirty="0">
                <a:solidFill>
                  <a:schemeClr val="tx1">
                    <a:lumMod val="85000"/>
                    <a:lumOff val="15000"/>
                  </a:schemeClr>
                </a:solidFill>
                <a:latin typeface="微软雅黑"/>
                <a:cs typeface="微软雅黑"/>
              </a:rPr>
              <a:t>提供移动在线访问</a:t>
            </a:r>
            <a:endParaRPr lang="en-US" altLang="zh-CN" sz="2000" b="1" dirty="0">
              <a:solidFill>
                <a:schemeClr val="tx1">
                  <a:lumMod val="85000"/>
                  <a:lumOff val="15000"/>
                </a:schemeClr>
              </a:solidFill>
              <a:latin typeface="Calibri"/>
              <a:ea typeface="宋体"/>
            </a:endParaRPr>
          </a:p>
        </p:txBody>
      </p:sp>
      <p:sp>
        <p:nvSpPr>
          <p:cNvPr id="62" name="矩形 61"/>
          <p:cNvSpPr/>
          <p:nvPr/>
        </p:nvSpPr>
        <p:spPr>
          <a:xfrm>
            <a:off x="1716410" y="4117040"/>
            <a:ext cx="2008496" cy="1020985"/>
          </a:xfrm>
          <a:prstGeom prst="rect">
            <a:avLst/>
          </a:prstGeom>
        </p:spPr>
        <p:txBody>
          <a:bodyPr wrap="square">
            <a:spAutoFit/>
          </a:bodyPr>
          <a:lstStyle/>
          <a:p>
            <a:pPr algn="ctr">
              <a:lnSpc>
                <a:spcPct val="130000"/>
              </a:lnSpc>
            </a:pPr>
            <a:r>
              <a:rPr lang="en-US" altLang="zh-CN" sz="1600" dirty="0"/>
              <a:t>DIY</a:t>
            </a:r>
            <a:r>
              <a:rPr lang="zh-CN" altLang="en-US" sz="1600" dirty="0"/>
              <a:t>自己的备份系统，利用自己闲置的硬件资源，免费</a:t>
            </a:r>
            <a:endParaRPr lang="en-US" altLang="zh-CN" sz="1600" dirty="0"/>
          </a:p>
        </p:txBody>
      </p:sp>
      <p:sp>
        <p:nvSpPr>
          <p:cNvPr id="63" name="矩形 62"/>
          <p:cNvSpPr/>
          <p:nvPr/>
        </p:nvSpPr>
        <p:spPr>
          <a:xfrm>
            <a:off x="4024007" y="4117040"/>
            <a:ext cx="2008496" cy="1020985"/>
          </a:xfrm>
          <a:prstGeom prst="rect">
            <a:avLst/>
          </a:prstGeom>
        </p:spPr>
        <p:txBody>
          <a:bodyPr wrap="square">
            <a:spAutoFit/>
          </a:bodyPr>
          <a:lstStyle/>
          <a:p>
            <a:pPr algn="ctr">
              <a:lnSpc>
                <a:spcPct val="130000"/>
              </a:lnSpc>
            </a:pPr>
            <a:r>
              <a:rPr lang="zh-CN" altLang="en-US" sz="1600" dirty="0"/>
              <a:t>安全放心，自己的文件存储在自己电脑上</a:t>
            </a:r>
          </a:p>
        </p:txBody>
      </p:sp>
      <p:sp>
        <p:nvSpPr>
          <p:cNvPr id="64" name="矩形 63"/>
          <p:cNvSpPr/>
          <p:nvPr/>
        </p:nvSpPr>
        <p:spPr>
          <a:xfrm>
            <a:off x="6331604" y="4117040"/>
            <a:ext cx="2008496" cy="1020985"/>
          </a:xfrm>
          <a:prstGeom prst="rect">
            <a:avLst/>
          </a:prstGeom>
        </p:spPr>
        <p:txBody>
          <a:bodyPr wrap="square">
            <a:spAutoFit/>
          </a:bodyPr>
          <a:lstStyle/>
          <a:p>
            <a:pPr algn="ctr">
              <a:lnSpc>
                <a:spcPct val="130000"/>
              </a:lnSpc>
            </a:pPr>
            <a:r>
              <a:rPr lang="zh-CN" altLang="en-US" sz="1600" dirty="0"/>
              <a:t>高效存储，每台电脑只要存储不到总备份大小</a:t>
            </a:r>
            <a:r>
              <a:rPr lang="en-US" altLang="zh-CN" sz="1600" dirty="0"/>
              <a:t>1/2</a:t>
            </a:r>
            <a:r>
              <a:rPr lang="zh-CN" altLang="en-US" sz="1600" dirty="0"/>
              <a:t>的文件</a:t>
            </a:r>
          </a:p>
        </p:txBody>
      </p:sp>
      <p:sp>
        <p:nvSpPr>
          <p:cNvPr id="65" name="矩形 64"/>
          <p:cNvSpPr/>
          <p:nvPr/>
        </p:nvSpPr>
        <p:spPr>
          <a:xfrm>
            <a:off x="8616650" y="4015572"/>
            <a:ext cx="2008496" cy="1341073"/>
          </a:xfrm>
          <a:prstGeom prst="rect">
            <a:avLst/>
          </a:prstGeom>
        </p:spPr>
        <p:txBody>
          <a:bodyPr wrap="square">
            <a:spAutoFit/>
          </a:bodyPr>
          <a:lstStyle/>
          <a:p>
            <a:pPr algn="ctr">
              <a:lnSpc>
                <a:spcPct val="130000"/>
              </a:lnSpc>
            </a:pPr>
            <a:r>
              <a:rPr lang="zh-CN" altLang="en-US" sz="1600" dirty="0"/>
              <a:t>相互备份，可通过任意两台机器恢复损坏的一台机器文件，非常可靠</a:t>
            </a:r>
          </a:p>
        </p:txBody>
      </p:sp>
      <p:sp>
        <p:nvSpPr>
          <p:cNvPr id="66" name="Freeform 217"/>
          <p:cNvSpPr>
            <a:spLocks noChangeAspect="1" noEditPoints="1"/>
          </p:cNvSpPr>
          <p:nvPr/>
        </p:nvSpPr>
        <p:spPr bwMode="auto">
          <a:xfrm>
            <a:off x="2326264" y="3399167"/>
            <a:ext cx="673330" cy="684103"/>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18"/>
          <p:cNvSpPr>
            <a:spLocks noChangeAspect="1" noEditPoints="1"/>
          </p:cNvSpPr>
          <p:nvPr/>
        </p:nvSpPr>
        <p:spPr bwMode="auto">
          <a:xfrm>
            <a:off x="4821134" y="3399167"/>
            <a:ext cx="667334" cy="701559"/>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19"/>
          <p:cNvSpPr>
            <a:spLocks noChangeAspect="1" noEditPoints="1"/>
          </p:cNvSpPr>
          <p:nvPr/>
        </p:nvSpPr>
        <p:spPr bwMode="auto">
          <a:xfrm>
            <a:off x="7017409" y="3387029"/>
            <a:ext cx="558103" cy="715951"/>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21"/>
          <p:cNvSpPr>
            <a:spLocks noChangeAspect="1"/>
          </p:cNvSpPr>
          <p:nvPr/>
        </p:nvSpPr>
        <p:spPr bwMode="auto">
          <a:xfrm>
            <a:off x="9278980" y="3383723"/>
            <a:ext cx="728937" cy="699547"/>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747196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4</a:t>
            </a:r>
            <a:endParaRPr lang="zh-CN" altLang="en-US" sz="7200" b="1" dirty="0"/>
          </a:p>
        </p:txBody>
      </p:sp>
      <p:sp>
        <p:nvSpPr>
          <p:cNvPr id="4" name="文本框 3"/>
          <p:cNvSpPr txBox="1"/>
          <p:nvPr/>
        </p:nvSpPr>
        <p:spPr>
          <a:xfrm>
            <a:off x="1484616" y="294799"/>
            <a:ext cx="1639584" cy="954107"/>
          </a:xfrm>
          <a:prstGeom prst="rect">
            <a:avLst/>
          </a:prstGeom>
          <a:noFill/>
        </p:spPr>
        <p:txBody>
          <a:bodyPr wrap="square" rtlCol="0">
            <a:spAutoFit/>
          </a:bodyPr>
          <a:lstStyle/>
          <a:p>
            <a:r>
              <a:rPr lang="zh-CN" altLang="en-US" sz="2800" dirty="0"/>
              <a:t>前景展望</a:t>
            </a:r>
            <a:r>
              <a:rPr lang="en-US" altLang="zh-CN" sz="2800" dirty="0"/>
              <a:t>	</a:t>
            </a:r>
            <a:endParaRPr lang="zh-CN" altLang="en-US" sz="2800" dirty="0"/>
          </a:p>
        </p:txBody>
      </p:sp>
      <p:sp>
        <p:nvSpPr>
          <p:cNvPr id="5" name="文本框 4"/>
          <p:cNvSpPr txBox="1"/>
          <p:nvPr/>
        </p:nvSpPr>
        <p:spPr>
          <a:xfrm>
            <a:off x="1484616" y="807481"/>
            <a:ext cx="2725434" cy="307777"/>
          </a:xfrm>
          <a:prstGeom prst="rect">
            <a:avLst/>
          </a:prstGeom>
          <a:noFill/>
        </p:spPr>
        <p:txBody>
          <a:bodyPr wrap="square" rtlCol="0">
            <a:spAutoFit/>
          </a:bodyPr>
          <a:lstStyle/>
          <a:p>
            <a:r>
              <a:rPr lang="en-US" altLang="zh-CN" sz="1400" dirty="0"/>
              <a:t>Outlook</a:t>
            </a:r>
            <a:endParaRPr lang="zh-CN" altLang="en-US" sz="1400" dirty="0"/>
          </a:p>
        </p:txBody>
      </p:sp>
      <p:sp>
        <p:nvSpPr>
          <p:cNvPr id="7" name="文本框 8"/>
          <p:cNvSpPr txBox="1"/>
          <p:nvPr/>
        </p:nvSpPr>
        <p:spPr>
          <a:xfrm>
            <a:off x="817866" y="2074557"/>
            <a:ext cx="6648488" cy="3806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zh-CN" altLang="en-US" sz="1600" dirty="0">
                <a:latin typeface="Century Gothic"/>
                <a:ea typeface="微软雅黑"/>
              </a:rPr>
              <a:t>我们需要保障我们的系统进行网络通讯时的信息安全。</a:t>
            </a:r>
          </a:p>
        </p:txBody>
      </p:sp>
      <p:sp>
        <p:nvSpPr>
          <p:cNvPr id="8" name="矩形 7"/>
          <p:cNvSpPr/>
          <p:nvPr/>
        </p:nvSpPr>
        <p:spPr>
          <a:xfrm>
            <a:off x="817866" y="1542276"/>
            <a:ext cx="2031325" cy="525016"/>
          </a:xfrm>
          <a:prstGeom prst="rect">
            <a:avLst/>
          </a:prstGeom>
        </p:spPr>
        <p:txBody>
          <a:bodyPr wrap="none">
            <a:spAutoFit/>
          </a:bodyPr>
          <a:lstStyle/>
          <a:p>
            <a:pPr lvl="0">
              <a:lnSpc>
                <a:spcPct val="130000"/>
              </a:lnSpc>
            </a:pPr>
            <a:r>
              <a:rPr lang="zh-CN" altLang="en-US" sz="2400" b="1" dirty="0"/>
              <a:t>加密网络传输</a:t>
            </a:r>
            <a:endParaRPr lang="en-US" altLang="zh-CN" sz="2400" b="1" dirty="0"/>
          </a:p>
        </p:txBody>
      </p:sp>
      <p:sp>
        <p:nvSpPr>
          <p:cNvPr id="9" name="文本框 8"/>
          <p:cNvSpPr txBox="1"/>
          <p:nvPr/>
        </p:nvSpPr>
        <p:spPr>
          <a:xfrm>
            <a:off x="817866" y="3377768"/>
            <a:ext cx="6648488"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zh-CN" altLang="en-US" sz="1600" dirty="0">
                <a:latin typeface="Century Gothic"/>
                <a:ea typeface="微软雅黑"/>
              </a:rPr>
              <a:t>我们可以进一步丰富我们的功能，让用户可以</a:t>
            </a:r>
            <a:r>
              <a:rPr lang="zh-CN" altLang="en-US" b="1" dirty="0">
                <a:solidFill>
                  <a:srgbClr val="C00000"/>
                </a:solidFill>
                <a:latin typeface="Century Gothic"/>
                <a:ea typeface="微软雅黑"/>
              </a:rPr>
              <a:t>一键备份、一键恢复、一键故障检测</a:t>
            </a:r>
            <a:r>
              <a:rPr lang="zh-CN" altLang="en-US" sz="1600" dirty="0">
                <a:latin typeface="Century Gothic"/>
                <a:ea typeface="微软雅黑"/>
              </a:rPr>
              <a:t>等等。</a:t>
            </a:r>
          </a:p>
        </p:txBody>
      </p:sp>
      <p:sp>
        <p:nvSpPr>
          <p:cNvPr id="10" name="矩形 9"/>
          <p:cNvSpPr/>
          <p:nvPr/>
        </p:nvSpPr>
        <p:spPr>
          <a:xfrm>
            <a:off x="817866" y="2840922"/>
            <a:ext cx="6338838" cy="525016"/>
          </a:xfrm>
          <a:prstGeom prst="rect">
            <a:avLst/>
          </a:prstGeom>
        </p:spPr>
        <p:txBody>
          <a:bodyPr wrap="square">
            <a:spAutoFit/>
          </a:bodyPr>
          <a:lstStyle/>
          <a:p>
            <a:pPr lvl="0">
              <a:lnSpc>
                <a:spcPct val="130000"/>
              </a:lnSpc>
            </a:pPr>
            <a:r>
              <a:rPr lang="zh-CN" altLang="en-US" sz="2400" b="1" dirty="0"/>
              <a:t>丰富功能，实现友好简易的文件管理的接口</a:t>
            </a:r>
            <a:endParaRPr lang="en-US" altLang="zh-CN" sz="2400" b="1" dirty="0"/>
          </a:p>
        </p:txBody>
      </p:sp>
      <p:sp>
        <p:nvSpPr>
          <p:cNvPr id="11" name="文本框 8"/>
          <p:cNvSpPr txBox="1"/>
          <p:nvPr/>
        </p:nvSpPr>
        <p:spPr>
          <a:xfrm>
            <a:off x="817866" y="4813889"/>
            <a:ext cx="6648488" cy="10207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130000"/>
              </a:lnSpc>
            </a:pPr>
            <a:r>
              <a:rPr lang="zh-CN" altLang="en-US" sz="1600" dirty="0">
                <a:latin typeface="Century Gothic"/>
                <a:ea typeface="微软雅黑"/>
              </a:rPr>
              <a:t>支持多用户的话，可以让我们的系统支持更多的人参与进来，设置他们的访问和管理权限，共同承担文件存储的义务和文件备份的福利，进一步提升系统容量和可靠性。</a:t>
            </a:r>
          </a:p>
        </p:txBody>
      </p:sp>
      <p:sp>
        <p:nvSpPr>
          <p:cNvPr id="12" name="矩形 11"/>
          <p:cNvSpPr/>
          <p:nvPr/>
        </p:nvSpPr>
        <p:spPr>
          <a:xfrm>
            <a:off x="817866" y="4241425"/>
            <a:ext cx="4610188" cy="525016"/>
          </a:xfrm>
          <a:prstGeom prst="rect">
            <a:avLst/>
          </a:prstGeom>
        </p:spPr>
        <p:txBody>
          <a:bodyPr wrap="square">
            <a:spAutoFit/>
          </a:bodyPr>
          <a:lstStyle/>
          <a:p>
            <a:pPr lvl="0">
              <a:lnSpc>
                <a:spcPct val="130000"/>
              </a:lnSpc>
            </a:pPr>
            <a:r>
              <a:rPr lang="zh-CN" altLang="en-US" sz="2400" b="1" dirty="0"/>
              <a:t>可增加多用户支持</a:t>
            </a:r>
            <a:endParaRPr lang="en-US" altLang="zh-CN" sz="2400" b="1" dirty="0"/>
          </a:p>
        </p:txBody>
      </p:sp>
    </p:spTree>
    <p:extLst>
      <p:ext uri="{BB962C8B-B14F-4D97-AF65-F5344CB8AC3E}">
        <p14:creationId xmlns:p14="http://schemas.microsoft.com/office/powerpoint/2010/main" val="27151315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流程图: 手动输入 57"/>
          <p:cNvSpPr/>
          <p:nvPr/>
        </p:nvSpPr>
        <p:spPr>
          <a:xfrm rot="5400000">
            <a:off x="-57150" y="1714500"/>
            <a:ext cx="1695450" cy="1619250"/>
          </a:xfrm>
          <a:prstGeom prst="flowChartManualInp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543050" y="1162050"/>
            <a:ext cx="1333500" cy="2708434"/>
          </a:xfrm>
          <a:prstGeom prst="rect">
            <a:avLst/>
          </a:prstGeom>
          <a:noFill/>
        </p:spPr>
        <p:txBody>
          <a:bodyPr wrap="square" rtlCol="0">
            <a:spAutoFit/>
          </a:bodyPr>
          <a:lstStyle/>
          <a:p>
            <a:r>
              <a:rPr lang="en-US" altLang="zh-CN" sz="17000" b="1" dirty="0">
                <a:solidFill>
                  <a:schemeClr val="bg1"/>
                </a:solidFill>
              </a:rPr>
              <a:t>5</a:t>
            </a:r>
            <a:endParaRPr lang="zh-CN" altLang="en-US" sz="17000" b="1" dirty="0">
              <a:solidFill>
                <a:schemeClr val="bg1"/>
              </a:solidFill>
            </a:endParaRPr>
          </a:p>
        </p:txBody>
      </p:sp>
      <p:sp>
        <p:nvSpPr>
          <p:cNvPr id="62" name="文本框 61"/>
          <p:cNvSpPr txBox="1"/>
          <p:nvPr/>
        </p:nvSpPr>
        <p:spPr>
          <a:xfrm>
            <a:off x="2743200" y="1676400"/>
            <a:ext cx="3771900" cy="1015663"/>
          </a:xfrm>
          <a:prstGeom prst="rect">
            <a:avLst/>
          </a:prstGeom>
          <a:noFill/>
        </p:spPr>
        <p:txBody>
          <a:bodyPr wrap="square" rtlCol="0">
            <a:spAutoFit/>
          </a:bodyPr>
          <a:lstStyle/>
          <a:p>
            <a:r>
              <a:rPr lang="zh-CN" altLang="en-US" sz="6000" dirty="0">
                <a:solidFill>
                  <a:schemeClr val="bg1"/>
                </a:solidFill>
              </a:rPr>
              <a:t>聆听意见</a:t>
            </a:r>
          </a:p>
        </p:txBody>
      </p:sp>
      <p:sp>
        <p:nvSpPr>
          <p:cNvPr id="63" name="文本框 62"/>
          <p:cNvSpPr txBox="1"/>
          <p:nvPr/>
        </p:nvSpPr>
        <p:spPr>
          <a:xfrm>
            <a:off x="2743200" y="2725519"/>
            <a:ext cx="8305800" cy="646331"/>
          </a:xfrm>
          <a:prstGeom prst="rect">
            <a:avLst/>
          </a:prstGeom>
          <a:noFill/>
        </p:spPr>
        <p:txBody>
          <a:bodyPr wrap="square" rtlCol="0">
            <a:spAutoFit/>
          </a:bodyPr>
          <a:lstStyle/>
          <a:p>
            <a:r>
              <a:rPr lang="en-US" altLang="zh-CN" sz="3600" dirty="0">
                <a:solidFill>
                  <a:schemeClr val="bg1"/>
                </a:solidFill>
              </a:rPr>
              <a:t>Listen To You</a:t>
            </a:r>
            <a:endParaRPr lang="zh-CN" altLang="en-US" sz="3600" dirty="0">
              <a:solidFill>
                <a:schemeClr val="bg1"/>
              </a:solidFill>
            </a:endParaRPr>
          </a:p>
        </p:txBody>
      </p:sp>
    </p:spTree>
    <p:extLst>
      <p:ext uri="{BB962C8B-B14F-4D97-AF65-F5344CB8AC3E}">
        <p14:creationId xmlns:p14="http://schemas.microsoft.com/office/powerpoint/2010/main" val="394849305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流程图: 手动输入 57"/>
          <p:cNvSpPr/>
          <p:nvPr/>
        </p:nvSpPr>
        <p:spPr>
          <a:xfrm rot="5400000">
            <a:off x="-57150" y="1714500"/>
            <a:ext cx="1695450" cy="1619250"/>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543050" y="1162050"/>
            <a:ext cx="1333500" cy="2708434"/>
          </a:xfrm>
          <a:prstGeom prst="rect">
            <a:avLst/>
          </a:prstGeom>
          <a:noFill/>
        </p:spPr>
        <p:txBody>
          <a:bodyPr wrap="square" rtlCol="0">
            <a:spAutoFit/>
          </a:bodyPr>
          <a:lstStyle/>
          <a:p>
            <a:r>
              <a:rPr lang="en-US" altLang="zh-CN" sz="17000" b="1" dirty="0">
                <a:solidFill>
                  <a:schemeClr val="bg1"/>
                </a:solidFill>
              </a:rPr>
              <a:t>1</a:t>
            </a:r>
            <a:endParaRPr lang="zh-CN" altLang="en-US" sz="17000" b="1" dirty="0">
              <a:solidFill>
                <a:schemeClr val="bg1"/>
              </a:solidFill>
            </a:endParaRPr>
          </a:p>
        </p:txBody>
      </p:sp>
      <p:sp>
        <p:nvSpPr>
          <p:cNvPr id="62" name="文本框 61"/>
          <p:cNvSpPr txBox="1"/>
          <p:nvPr/>
        </p:nvSpPr>
        <p:spPr>
          <a:xfrm>
            <a:off x="2743200" y="1676400"/>
            <a:ext cx="3771900" cy="1015663"/>
          </a:xfrm>
          <a:prstGeom prst="rect">
            <a:avLst/>
          </a:prstGeom>
          <a:noFill/>
        </p:spPr>
        <p:txBody>
          <a:bodyPr wrap="square" rtlCol="0">
            <a:spAutoFit/>
          </a:bodyPr>
          <a:lstStyle/>
          <a:p>
            <a:r>
              <a:rPr lang="zh-CN" altLang="en-US" sz="6000" dirty="0">
                <a:solidFill>
                  <a:schemeClr val="bg1"/>
                </a:solidFill>
              </a:rPr>
              <a:t>项目背景</a:t>
            </a:r>
          </a:p>
        </p:txBody>
      </p:sp>
      <p:sp>
        <p:nvSpPr>
          <p:cNvPr id="63" name="文本框 62"/>
          <p:cNvSpPr txBox="1"/>
          <p:nvPr/>
        </p:nvSpPr>
        <p:spPr>
          <a:xfrm>
            <a:off x="2743200" y="2725519"/>
            <a:ext cx="8305800" cy="646331"/>
          </a:xfrm>
          <a:prstGeom prst="rect">
            <a:avLst/>
          </a:prstGeom>
          <a:noFill/>
        </p:spPr>
        <p:txBody>
          <a:bodyPr wrap="square" rtlCol="0">
            <a:spAutoFit/>
          </a:bodyPr>
          <a:lstStyle/>
          <a:p>
            <a:r>
              <a:rPr lang="en-US" altLang="zh-CN" sz="3600" dirty="0">
                <a:solidFill>
                  <a:schemeClr val="bg1"/>
                </a:solidFill>
              </a:rPr>
              <a:t>Project</a:t>
            </a:r>
            <a:r>
              <a:rPr lang="zh-CN" altLang="en-US" sz="3600" dirty="0">
                <a:solidFill>
                  <a:schemeClr val="bg1"/>
                </a:solidFill>
              </a:rPr>
              <a:t> </a:t>
            </a:r>
            <a:r>
              <a:rPr lang="en-US" altLang="zh-CN" sz="3600" dirty="0">
                <a:solidFill>
                  <a:schemeClr val="bg1"/>
                </a:solidFill>
              </a:rPr>
              <a:t>Background</a:t>
            </a:r>
            <a:endParaRPr lang="zh-CN" altLang="en-US" sz="3600" dirty="0">
              <a:solidFill>
                <a:schemeClr val="bg1"/>
              </a:solidFill>
            </a:endParaRPr>
          </a:p>
        </p:txBody>
      </p:sp>
    </p:spTree>
    <p:extLst>
      <p:ext uri="{BB962C8B-B14F-4D97-AF65-F5344CB8AC3E}">
        <p14:creationId xmlns:p14="http://schemas.microsoft.com/office/powerpoint/2010/main" val="35636149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794DFAD-A00A-4D6F-9A46-CA922F5F05F4}"/>
              </a:ext>
            </a:extLst>
          </p:cNvPr>
          <p:cNvSpPr txBox="1"/>
          <p:nvPr/>
        </p:nvSpPr>
        <p:spPr>
          <a:xfrm>
            <a:off x="2929147" y="5577120"/>
            <a:ext cx="6333705" cy="954107"/>
          </a:xfrm>
          <a:prstGeom prst="rect">
            <a:avLst/>
          </a:prstGeom>
          <a:noFill/>
        </p:spPr>
        <p:txBody>
          <a:bodyPr wrap="square" rtlCol="0">
            <a:spAutoFit/>
          </a:bodyPr>
          <a:lstStyle/>
          <a:p>
            <a:r>
              <a:rPr lang="zh-CN" altLang="en-US" sz="2800" dirty="0"/>
              <a:t>答辩人：   夏昊珺 </a:t>
            </a:r>
            <a:endParaRPr lang="en-US" altLang="zh-CN" sz="2800" dirty="0"/>
          </a:p>
          <a:p>
            <a:r>
              <a:rPr lang="zh-CN" altLang="en-US" sz="2800" dirty="0"/>
              <a:t>小组成员：夏昊珺 </a:t>
            </a:r>
            <a:r>
              <a:rPr lang="en-US" altLang="zh-CN" sz="2800" dirty="0"/>
              <a:t>| </a:t>
            </a:r>
            <a:r>
              <a:rPr lang="zh-CN" altLang="en-US" sz="2800" dirty="0"/>
              <a:t>王珺 </a:t>
            </a:r>
            <a:r>
              <a:rPr lang="en-US" altLang="zh-CN" sz="2800" dirty="0"/>
              <a:t>| </a:t>
            </a:r>
            <a:r>
              <a:rPr lang="zh-CN" altLang="en-US" sz="2800" dirty="0"/>
              <a:t>滕思洁</a:t>
            </a:r>
          </a:p>
        </p:txBody>
      </p:sp>
      <p:grpSp>
        <p:nvGrpSpPr>
          <p:cNvPr id="13" name="组合 12">
            <a:extLst>
              <a:ext uri="{FF2B5EF4-FFF2-40B4-BE49-F238E27FC236}">
                <a16:creationId xmlns:a16="http://schemas.microsoft.com/office/drawing/2014/main" id="{3E1685F8-6124-4C7E-A1ED-CF88CB0C98C6}"/>
              </a:ext>
            </a:extLst>
          </p:cNvPr>
          <p:cNvGrpSpPr/>
          <p:nvPr/>
        </p:nvGrpSpPr>
        <p:grpSpPr>
          <a:xfrm>
            <a:off x="2511043" y="1859340"/>
            <a:ext cx="1528394" cy="1569660"/>
            <a:chOff x="3471636" y="1203878"/>
            <a:chExt cx="1219201" cy="1252119"/>
          </a:xfrm>
        </p:grpSpPr>
        <p:sp>
          <p:nvSpPr>
            <p:cNvPr id="14" name="矩形 13">
              <a:extLst>
                <a:ext uri="{FF2B5EF4-FFF2-40B4-BE49-F238E27FC236}">
                  <a16:creationId xmlns:a16="http://schemas.microsoft.com/office/drawing/2014/main" id="{46440152-AE15-4D4F-9F7D-02C96E0D034A}"/>
                </a:ext>
              </a:extLst>
            </p:cNvPr>
            <p:cNvSpPr/>
            <p:nvPr/>
          </p:nvSpPr>
          <p:spPr>
            <a:xfrm>
              <a:off x="3471636" y="1242157"/>
              <a:ext cx="1181100" cy="1181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A021525C-B2D6-443D-A5FF-5BCD2C919A94}"/>
                </a:ext>
              </a:extLst>
            </p:cNvPr>
            <p:cNvSpPr txBox="1"/>
            <p:nvPr/>
          </p:nvSpPr>
          <p:spPr>
            <a:xfrm>
              <a:off x="3509737" y="1203878"/>
              <a:ext cx="1181100" cy="1252119"/>
            </a:xfrm>
            <a:prstGeom prst="rect">
              <a:avLst/>
            </a:prstGeom>
            <a:noFill/>
          </p:spPr>
          <p:txBody>
            <a:bodyPr wrap="square" rtlCol="0">
              <a:spAutoFit/>
            </a:bodyPr>
            <a:lstStyle/>
            <a:p>
              <a:r>
                <a:rPr lang="zh-CN" altLang="en-US" sz="4800" b="1" dirty="0">
                  <a:solidFill>
                    <a:schemeClr val="bg1"/>
                  </a:solidFill>
                </a:rPr>
                <a:t>创新计划</a:t>
              </a:r>
            </a:p>
          </p:txBody>
        </p:sp>
      </p:grpSp>
      <p:sp>
        <p:nvSpPr>
          <p:cNvPr id="16" name="文本框 15">
            <a:extLst>
              <a:ext uri="{FF2B5EF4-FFF2-40B4-BE49-F238E27FC236}">
                <a16:creationId xmlns:a16="http://schemas.microsoft.com/office/drawing/2014/main" id="{BACC7DED-16F6-476A-A536-A5915A7F4B97}"/>
              </a:ext>
            </a:extLst>
          </p:cNvPr>
          <p:cNvSpPr txBox="1"/>
          <p:nvPr/>
        </p:nvSpPr>
        <p:spPr>
          <a:xfrm>
            <a:off x="4277115" y="2047142"/>
            <a:ext cx="6943111" cy="1200329"/>
          </a:xfrm>
          <a:prstGeom prst="rect">
            <a:avLst/>
          </a:prstGeom>
          <a:noFill/>
        </p:spPr>
        <p:txBody>
          <a:bodyPr wrap="square" rtlCol="0">
            <a:spAutoFit/>
          </a:bodyPr>
          <a:lstStyle/>
          <a:p>
            <a:r>
              <a:rPr lang="zh-CN" altLang="en-US" sz="7200" b="1" dirty="0">
                <a:latin typeface="华文新魏" panose="02010800040101010101" pitchFamily="2" charset="-122"/>
                <a:ea typeface="华文新魏" panose="02010800040101010101" pitchFamily="2" charset="-122"/>
              </a:rPr>
              <a:t>谢谢您的指导</a:t>
            </a:r>
            <a:endParaRPr lang="en-US" altLang="zh-CN" sz="72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50834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1</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应用背景</a:t>
            </a:r>
          </a:p>
        </p:txBody>
      </p:sp>
      <p:sp>
        <p:nvSpPr>
          <p:cNvPr id="5" name="文本框 4"/>
          <p:cNvSpPr txBox="1"/>
          <p:nvPr/>
        </p:nvSpPr>
        <p:spPr>
          <a:xfrm>
            <a:off x="1484616" y="807481"/>
            <a:ext cx="2861220" cy="307777"/>
          </a:xfrm>
          <a:prstGeom prst="rect">
            <a:avLst/>
          </a:prstGeom>
          <a:noFill/>
        </p:spPr>
        <p:txBody>
          <a:bodyPr wrap="square" rtlCol="0">
            <a:spAutoFit/>
          </a:bodyPr>
          <a:lstStyle/>
          <a:p>
            <a:r>
              <a:rPr lang="en-US" altLang="zh-CN" sz="1400" dirty="0"/>
              <a:t>Background</a:t>
            </a:r>
            <a:endParaRPr lang="zh-CN" altLang="en-US" sz="1400" dirty="0"/>
          </a:p>
        </p:txBody>
      </p:sp>
      <p:grpSp>
        <p:nvGrpSpPr>
          <p:cNvPr id="31" name="组合 30"/>
          <p:cNvGrpSpPr/>
          <p:nvPr/>
        </p:nvGrpSpPr>
        <p:grpSpPr>
          <a:xfrm>
            <a:off x="4345836" y="2083541"/>
            <a:ext cx="3157349" cy="2765942"/>
            <a:chOff x="3846898" y="1635316"/>
            <a:chExt cx="4364675" cy="3823599"/>
          </a:xfrm>
        </p:grpSpPr>
        <p:sp>
          <p:nvSpPr>
            <p:cNvPr id="6" name="矩形 5"/>
            <p:cNvSpPr>
              <a:spLocks noChangeAspect="1"/>
            </p:cNvSpPr>
            <p:nvPr/>
          </p:nvSpPr>
          <p:spPr>
            <a:xfrm>
              <a:off x="3974229" y="1762647"/>
              <a:ext cx="2039328" cy="2039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a:spLocks noChangeAspect="1"/>
            </p:cNvSpPr>
            <p:nvPr/>
          </p:nvSpPr>
          <p:spPr>
            <a:xfrm>
              <a:off x="3846898" y="1635316"/>
              <a:ext cx="2293989" cy="229398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p:nvSpPr>
          <p:spPr>
            <a:xfrm>
              <a:off x="6554689" y="2272649"/>
              <a:ext cx="1529326" cy="15293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a:spLocks noChangeAspect="1"/>
            </p:cNvSpPr>
            <p:nvPr/>
          </p:nvSpPr>
          <p:spPr>
            <a:xfrm>
              <a:off x="6427359" y="2145318"/>
              <a:ext cx="1784214" cy="178421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p:nvSpPr>
          <p:spPr>
            <a:xfrm>
              <a:off x="6554689" y="4311807"/>
              <a:ext cx="1019551" cy="10195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a:off x="6427359" y="4184476"/>
              <a:ext cx="1274439" cy="127443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p:nvSpPr>
          <p:spPr>
            <a:xfrm>
              <a:off x="5248895" y="4312549"/>
              <a:ext cx="764663" cy="7646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p:nvSpPr>
          <p:spPr>
            <a:xfrm>
              <a:off x="5121563" y="4185219"/>
              <a:ext cx="1019551" cy="101955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17"/>
            <p:cNvSpPr>
              <a:spLocks noChangeAspect="1" noEditPoints="1"/>
            </p:cNvSpPr>
            <p:nvPr/>
          </p:nvSpPr>
          <p:spPr bwMode="auto">
            <a:xfrm>
              <a:off x="4458103" y="2309463"/>
              <a:ext cx="930802" cy="945694"/>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18"/>
            <p:cNvSpPr>
              <a:spLocks noChangeAspect="1" noEditPoints="1"/>
            </p:cNvSpPr>
            <p:nvPr/>
          </p:nvSpPr>
          <p:spPr bwMode="auto">
            <a:xfrm>
              <a:off x="5353583" y="4384787"/>
              <a:ext cx="554637" cy="583082"/>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19"/>
            <p:cNvSpPr>
              <a:spLocks noChangeAspect="1" noEditPoints="1"/>
            </p:cNvSpPr>
            <p:nvPr/>
          </p:nvSpPr>
          <p:spPr bwMode="auto">
            <a:xfrm>
              <a:off x="6796677" y="4440759"/>
              <a:ext cx="552602" cy="708894"/>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21"/>
            <p:cNvSpPr>
              <a:spLocks noChangeAspect="1"/>
            </p:cNvSpPr>
            <p:nvPr/>
          </p:nvSpPr>
          <p:spPr bwMode="auto">
            <a:xfrm>
              <a:off x="6966885" y="2693198"/>
              <a:ext cx="717139" cy="688225"/>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9" name="文本框 18"/>
          <p:cNvSpPr txBox="1"/>
          <p:nvPr/>
        </p:nvSpPr>
        <p:spPr>
          <a:xfrm>
            <a:off x="632919" y="2277523"/>
            <a:ext cx="3641308" cy="11849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cs typeface="Arial" panose="020B0604020202020204" pitchFamily="34" charset="0"/>
              </a:rPr>
              <a:t>多家网盘相继停止服务，让我们不得不担忧现有网盘的可靠性。</a:t>
            </a:r>
            <a:endParaRPr lang="en-US" altLang="zh-CN" sz="1400" dirty="0">
              <a:solidFill>
                <a:schemeClr val="tx1">
                  <a:lumMod val="50000"/>
                  <a:lumOff val="50000"/>
                </a:schemeClr>
              </a:solidFill>
              <a:cs typeface="Arial" panose="020B0604020202020204" pitchFamily="34" charset="0"/>
            </a:endParaRPr>
          </a:p>
          <a:p>
            <a:pPr>
              <a:lnSpc>
                <a:spcPct val="130000"/>
              </a:lnSpc>
            </a:pPr>
            <a:r>
              <a:rPr lang="zh-CN" altLang="en-US" sz="1400" dirty="0">
                <a:solidFill>
                  <a:schemeClr val="tx1">
                    <a:lumMod val="50000"/>
                    <a:lumOff val="50000"/>
                  </a:schemeClr>
                </a:solidFill>
                <a:cs typeface="Arial" panose="020B0604020202020204" pitchFamily="34" charset="0"/>
              </a:rPr>
              <a:t>剩下的网盘也被限速或者收费，用起来不尽如人意。</a:t>
            </a:r>
          </a:p>
        </p:txBody>
      </p:sp>
      <p:sp>
        <p:nvSpPr>
          <p:cNvPr id="20" name="矩形 19"/>
          <p:cNvSpPr/>
          <p:nvPr/>
        </p:nvSpPr>
        <p:spPr>
          <a:xfrm>
            <a:off x="1723469" y="3865225"/>
            <a:ext cx="3395176" cy="523220"/>
          </a:xfrm>
          <a:prstGeom prst="rect">
            <a:avLst/>
          </a:prstGeom>
        </p:spPr>
        <p:txBody>
          <a:bodyPr wrap="square">
            <a:spAutoFit/>
          </a:bodyPr>
          <a:lstStyle/>
          <a:p>
            <a:pPr algn="r"/>
            <a:r>
              <a:rPr lang="zh-CN" altLang="en-US" sz="2800" b="1" dirty="0">
                <a:solidFill>
                  <a:schemeClr val="tx1">
                    <a:lumMod val="75000"/>
                    <a:lumOff val="25000"/>
                  </a:schemeClr>
                </a:solidFill>
                <a:cs typeface="Arial" panose="020B0604020202020204" pitchFamily="34" charset="0"/>
              </a:rPr>
              <a:t>闲置分散的存储资源</a:t>
            </a:r>
            <a:endParaRPr lang="en-US" altLang="zh-CN" sz="2800" b="1" dirty="0">
              <a:solidFill>
                <a:schemeClr val="tx1">
                  <a:lumMod val="75000"/>
                  <a:lumOff val="25000"/>
                </a:schemeClr>
              </a:solidFill>
            </a:endParaRPr>
          </a:p>
        </p:txBody>
      </p:sp>
      <p:sp>
        <p:nvSpPr>
          <p:cNvPr id="22" name="文本框 21"/>
          <p:cNvSpPr txBox="1"/>
          <p:nvPr/>
        </p:nvSpPr>
        <p:spPr>
          <a:xfrm>
            <a:off x="1032734" y="4388445"/>
            <a:ext cx="4131646" cy="11849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cs typeface="Arial" panose="020B0604020202020204" pitchFamily="34" charset="0"/>
              </a:rPr>
              <a:t>计算机越来越普及，一个家庭可能拥有好几台计算机；甚至一个人也会同时拥有掌上电脑，笔记本和台式电脑。</a:t>
            </a:r>
            <a:endParaRPr lang="en-US" altLang="zh-CN" sz="1400" dirty="0">
              <a:solidFill>
                <a:schemeClr val="tx1">
                  <a:lumMod val="50000"/>
                  <a:lumOff val="50000"/>
                </a:schemeClr>
              </a:solidFill>
              <a:cs typeface="Arial" panose="020B0604020202020204" pitchFamily="34" charset="0"/>
            </a:endParaRPr>
          </a:p>
          <a:p>
            <a:pPr>
              <a:lnSpc>
                <a:spcPct val="130000"/>
              </a:lnSpc>
            </a:pPr>
            <a:r>
              <a:rPr lang="zh-CN" altLang="en-US" sz="1400" dirty="0">
                <a:solidFill>
                  <a:schemeClr val="tx1">
                    <a:lumMod val="50000"/>
                    <a:lumOff val="50000"/>
                  </a:schemeClr>
                </a:solidFill>
                <a:cs typeface="Arial" panose="020B0604020202020204" pitchFamily="34" charset="0"/>
              </a:rPr>
              <a:t>有些电脑的硬盘长期被闲置，有些电脑却存储不足。</a:t>
            </a:r>
          </a:p>
        </p:txBody>
      </p:sp>
      <p:sp>
        <p:nvSpPr>
          <p:cNvPr id="23" name="矩形 22"/>
          <p:cNvSpPr/>
          <p:nvPr/>
        </p:nvSpPr>
        <p:spPr>
          <a:xfrm>
            <a:off x="1196480" y="1808619"/>
            <a:ext cx="3057247" cy="523220"/>
          </a:xfrm>
          <a:prstGeom prst="rect">
            <a:avLst/>
          </a:prstGeom>
        </p:spPr>
        <p:txBody>
          <a:bodyPr wrap="none">
            <a:spAutoFit/>
          </a:bodyPr>
          <a:lstStyle/>
          <a:p>
            <a:pPr algn="r"/>
            <a:r>
              <a:rPr lang="zh-CN" altLang="en-US" sz="2800" b="1" dirty="0">
                <a:solidFill>
                  <a:schemeClr val="tx1">
                    <a:lumMod val="75000"/>
                    <a:lumOff val="25000"/>
                  </a:schemeClr>
                </a:solidFill>
                <a:cs typeface="Arial" panose="020B0604020202020204" pitchFamily="34" charset="0"/>
              </a:rPr>
              <a:t>被质疑的现有网盘</a:t>
            </a:r>
            <a:endParaRPr lang="en-US" altLang="zh-CN" sz="2800" b="1" dirty="0">
              <a:solidFill>
                <a:schemeClr val="tx1">
                  <a:lumMod val="75000"/>
                  <a:lumOff val="25000"/>
                </a:schemeClr>
              </a:solidFill>
            </a:endParaRPr>
          </a:p>
        </p:txBody>
      </p:sp>
      <p:sp>
        <p:nvSpPr>
          <p:cNvPr id="25" name="文本框 24"/>
          <p:cNvSpPr txBox="1"/>
          <p:nvPr/>
        </p:nvSpPr>
        <p:spPr>
          <a:xfrm>
            <a:off x="7678235" y="2398666"/>
            <a:ext cx="3775392" cy="11849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cs typeface="Arial" panose="020B0604020202020204" pitchFamily="34" charset="0"/>
              </a:rPr>
              <a:t>随着信息技术的不断普及，每个人每天都在创造大量的私人数据，比如照片和文档。</a:t>
            </a:r>
            <a:endParaRPr lang="en-US" altLang="zh-CN" sz="1400" dirty="0">
              <a:solidFill>
                <a:schemeClr val="tx1">
                  <a:lumMod val="50000"/>
                  <a:lumOff val="50000"/>
                </a:schemeClr>
              </a:solidFill>
              <a:cs typeface="Arial" panose="020B0604020202020204" pitchFamily="34" charset="0"/>
            </a:endParaRPr>
          </a:p>
          <a:p>
            <a:pPr>
              <a:lnSpc>
                <a:spcPct val="130000"/>
              </a:lnSpc>
            </a:pPr>
            <a:r>
              <a:rPr lang="zh-CN" altLang="en-US" sz="1400" dirty="0">
                <a:solidFill>
                  <a:schemeClr val="tx1">
                    <a:lumMod val="50000"/>
                    <a:lumOff val="50000"/>
                  </a:schemeClr>
                </a:solidFill>
                <a:cs typeface="Arial" panose="020B0604020202020204" pitchFamily="34" charset="0"/>
              </a:rPr>
              <a:t>不把数据备份，随时可能带来惨重的损失。</a:t>
            </a:r>
            <a:endParaRPr lang="en-US" altLang="zh-CN" sz="1400" dirty="0">
              <a:solidFill>
                <a:schemeClr val="tx1">
                  <a:lumMod val="50000"/>
                  <a:lumOff val="50000"/>
                </a:schemeClr>
              </a:solidFill>
              <a:cs typeface="Arial" panose="020B0604020202020204" pitchFamily="34" charset="0"/>
            </a:endParaRPr>
          </a:p>
          <a:p>
            <a:pPr>
              <a:lnSpc>
                <a:spcPct val="130000"/>
              </a:lnSpc>
            </a:pPr>
            <a:r>
              <a:rPr lang="zh-CN" altLang="en-US" sz="1400" dirty="0">
                <a:solidFill>
                  <a:schemeClr val="tx1">
                    <a:lumMod val="50000"/>
                    <a:lumOff val="50000"/>
                  </a:schemeClr>
                </a:solidFill>
                <a:cs typeface="Arial" panose="020B0604020202020204" pitchFamily="34" charset="0"/>
              </a:rPr>
              <a:t>同时，我们还需要能便利的访问到备份的文件。</a:t>
            </a:r>
          </a:p>
        </p:txBody>
      </p:sp>
      <p:sp>
        <p:nvSpPr>
          <p:cNvPr id="26" name="矩形 25"/>
          <p:cNvSpPr/>
          <p:nvPr/>
        </p:nvSpPr>
        <p:spPr>
          <a:xfrm>
            <a:off x="7309472" y="3865225"/>
            <a:ext cx="3416320" cy="523220"/>
          </a:xfrm>
          <a:prstGeom prst="rect">
            <a:avLst/>
          </a:prstGeom>
        </p:spPr>
        <p:txBody>
          <a:bodyPr wrap="none">
            <a:spAutoFit/>
          </a:bodyPr>
          <a:lstStyle/>
          <a:p>
            <a:r>
              <a:rPr lang="zh-CN" altLang="en-US" sz="2800" b="1" dirty="0">
                <a:solidFill>
                  <a:schemeClr val="tx1">
                    <a:lumMod val="75000"/>
                    <a:lumOff val="25000"/>
                  </a:schemeClr>
                </a:solidFill>
                <a:cs typeface="Arial" panose="020B0604020202020204" pitchFamily="34" charset="0"/>
              </a:rPr>
              <a:t>显著提升的网络带宽</a:t>
            </a:r>
            <a:endParaRPr lang="en-US" altLang="zh-CN" sz="2800" b="1" dirty="0">
              <a:solidFill>
                <a:schemeClr val="tx1">
                  <a:lumMod val="75000"/>
                  <a:lumOff val="25000"/>
                </a:schemeClr>
              </a:solidFill>
            </a:endParaRPr>
          </a:p>
        </p:txBody>
      </p:sp>
      <p:sp>
        <p:nvSpPr>
          <p:cNvPr id="28" name="文本框 27"/>
          <p:cNvSpPr txBox="1"/>
          <p:nvPr/>
        </p:nvSpPr>
        <p:spPr>
          <a:xfrm>
            <a:off x="7410911" y="4544160"/>
            <a:ext cx="3028885" cy="9048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cs typeface="Arial" panose="020B0604020202020204" pitchFamily="34" charset="0"/>
              </a:rPr>
              <a:t>可以看到现在的网络带宽得到了显著提升</a:t>
            </a:r>
            <a:r>
              <a:rPr lang="en-US" altLang="zh-CN" sz="1400" dirty="0">
                <a:solidFill>
                  <a:schemeClr val="tx1">
                    <a:lumMod val="50000"/>
                    <a:lumOff val="50000"/>
                  </a:schemeClr>
                </a:solidFill>
                <a:cs typeface="Arial" panose="020B0604020202020204" pitchFamily="34" charset="0"/>
              </a:rPr>
              <a:t>,</a:t>
            </a:r>
            <a:r>
              <a:rPr lang="zh-CN" altLang="en-US" sz="1400" dirty="0">
                <a:solidFill>
                  <a:schemeClr val="tx1">
                    <a:lumMod val="50000"/>
                    <a:lumOff val="50000"/>
                  </a:schemeClr>
                </a:solidFill>
                <a:cs typeface="Arial" panose="020B0604020202020204" pitchFamily="34" charset="0"/>
              </a:rPr>
              <a:t>家庭网络由最初的拨号上网升级成了</a:t>
            </a:r>
            <a:r>
              <a:rPr lang="en-US" altLang="zh-CN" sz="1400" dirty="0">
                <a:solidFill>
                  <a:schemeClr val="tx1">
                    <a:lumMod val="50000"/>
                    <a:lumOff val="50000"/>
                  </a:schemeClr>
                </a:solidFill>
                <a:cs typeface="Arial" panose="020B0604020202020204" pitchFamily="34" charset="0"/>
              </a:rPr>
              <a:t>100M</a:t>
            </a:r>
            <a:r>
              <a:rPr lang="zh-CN" altLang="en-US" sz="1400" dirty="0">
                <a:solidFill>
                  <a:schemeClr val="tx1">
                    <a:lumMod val="50000"/>
                    <a:lumOff val="50000"/>
                  </a:schemeClr>
                </a:solidFill>
                <a:cs typeface="Arial" panose="020B0604020202020204" pitchFamily="34" charset="0"/>
              </a:rPr>
              <a:t>光纤通信。</a:t>
            </a:r>
          </a:p>
        </p:txBody>
      </p:sp>
      <p:sp>
        <p:nvSpPr>
          <p:cNvPr id="29" name="矩形 28"/>
          <p:cNvSpPr/>
          <p:nvPr/>
        </p:nvSpPr>
        <p:spPr>
          <a:xfrm>
            <a:off x="7678236" y="1821931"/>
            <a:ext cx="3775393" cy="523220"/>
          </a:xfrm>
          <a:prstGeom prst="rect">
            <a:avLst/>
          </a:prstGeom>
        </p:spPr>
        <p:txBody>
          <a:bodyPr wrap="none">
            <a:spAutoFit/>
          </a:bodyPr>
          <a:lstStyle/>
          <a:p>
            <a:r>
              <a:rPr lang="zh-CN" altLang="en-US" sz="2800" b="1" dirty="0">
                <a:solidFill>
                  <a:schemeClr val="tx1">
                    <a:lumMod val="75000"/>
                    <a:lumOff val="25000"/>
                  </a:schemeClr>
                </a:solidFill>
                <a:cs typeface="Arial" panose="020B0604020202020204" pitchFamily="34" charset="0"/>
              </a:rPr>
              <a:t>备份和移动访问的需求</a:t>
            </a:r>
            <a:endParaRPr lang="en-US" altLang="zh-CN" sz="2800" b="1" dirty="0">
              <a:solidFill>
                <a:schemeClr val="tx1">
                  <a:lumMod val="75000"/>
                  <a:lumOff val="25000"/>
                </a:schemeClr>
              </a:solidFill>
            </a:endParaRPr>
          </a:p>
        </p:txBody>
      </p:sp>
    </p:spTree>
    <p:extLst>
      <p:ext uri="{BB962C8B-B14F-4D97-AF65-F5344CB8AC3E}">
        <p14:creationId xmlns:p14="http://schemas.microsoft.com/office/powerpoint/2010/main" val="271278115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1</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研究初衷</a:t>
            </a:r>
          </a:p>
        </p:txBody>
      </p:sp>
      <p:sp>
        <p:nvSpPr>
          <p:cNvPr id="5" name="文本框 4"/>
          <p:cNvSpPr txBox="1"/>
          <p:nvPr/>
        </p:nvSpPr>
        <p:spPr>
          <a:xfrm>
            <a:off x="1484615" y="807481"/>
            <a:ext cx="1828739" cy="307777"/>
          </a:xfrm>
          <a:prstGeom prst="rect">
            <a:avLst/>
          </a:prstGeom>
          <a:noFill/>
        </p:spPr>
        <p:txBody>
          <a:bodyPr wrap="square" rtlCol="0">
            <a:spAutoFit/>
          </a:bodyPr>
          <a:lstStyle/>
          <a:p>
            <a:r>
              <a:rPr lang="en-US" altLang="zh-CN" sz="1400" dirty="0"/>
              <a:t>Motivation</a:t>
            </a:r>
            <a:endParaRPr lang="zh-CN" altLang="en-US" sz="1400" dirty="0"/>
          </a:p>
        </p:txBody>
      </p:sp>
      <p:sp>
        <p:nvSpPr>
          <p:cNvPr id="7" name="右箭头标注 6"/>
          <p:cNvSpPr/>
          <p:nvPr/>
        </p:nvSpPr>
        <p:spPr>
          <a:xfrm>
            <a:off x="6215445" y="3239479"/>
            <a:ext cx="2116325" cy="1939966"/>
          </a:xfrm>
          <a:prstGeom prst="rightArrowCallou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左箭头标注 7"/>
          <p:cNvSpPr/>
          <p:nvPr/>
        </p:nvSpPr>
        <p:spPr>
          <a:xfrm>
            <a:off x="3940266" y="3239479"/>
            <a:ext cx="2121348" cy="1939966"/>
          </a:xfrm>
          <a:prstGeom prst="leftArrow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10348" y="1625342"/>
            <a:ext cx="7571303" cy="824456"/>
          </a:xfrm>
          <a:prstGeom prst="rect">
            <a:avLst/>
          </a:prstGeom>
        </p:spPr>
        <p:txBody>
          <a:bodyPr wrap="none">
            <a:spAutoFit/>
          </a:bodyPr>
          <a:lstStyle/>
          <a:p>
            <a:pPr>
              <a:lnSpc>
                <a:spcPct val="150000"/>
              </a:lnSpc>
            </a:pPr>
            <a:r>
              <a:rPr lang="zh-CN" altLang="en-US" sz="3600" b="1" dirty="0">
                <a:solidFill>
                  <a:schemeClr val="tx1">
                    <a:lumMod val="75000"/>
                    <a:lumOff val="25000"/>
                  </a:schemeClr>
                </a:solidFill>
              </a:rPr>
              <a:t>为什么不自己尝试着</a:t>
            </a:r>
            <a:r>
              <a:rPr lang="en-US" altLang="zh-CN" sz="3600" b="1" dirty="0">
                <a:solidFill>
                  <a:schemeClr val="tx1">
                    <a:lumMod val="75000"/>
                    <a:lumOff val="25000"/>
                  </a:schemeClr>
                </a:solidFill>
              </a:rPr>
              <a:t>DIY</a:t>
            </a:r>
            <a:r>
              <a:rPr lang="zh-CN" altLang="en-US" sz="3600" b="1" dirty="0">
                <a:solidFill>
                  <a:schemeClr val="tx1">
                    <a:lumMod val="75000"/>
                    <a:lumOff val="25000"/>
                  </a:schemeClr>
                </a:solidFill>
              </a:rPr>
              <a:t>备份系统？</a:t>
            </a:r>
          </a:p>
        </p:txBody>
      </p:sp>
      <p:grpSp>
        <p:nvGrpSpPr>
          <p:cNvPr id="11" name="组合 9"/>
          <p:cNvGrpSpPr/>
          <p:nvPr/>
        </p:nvGrpSpPr>
        <p:grpSpPr>
          <a:xfrm>
            <a:off x="4951794" y="3994385"/>
            <a:ext cx="655840" cy="430154"/>
            <a:chOff x="4302125" y="3251994"/>
            <a:chExt cx="539750" cy="354012"/>
          </a:xfrm>
          <a:solidFill>
            <a:schemeClr val="bg1"/>
          </a:solidFill>
        </p:grpSpPr>
        <p:sp>
          <p:nvSpPr>
            <p:cNvPr id="12" name="Freeform 444"/>
            <p:cNvSpPr>
              <a:spLocks noEditPoints="1"/>
            </p:cNvSpPr>
            <p:nvPr/>
          </p:nvSpPr>
          <p:spPr bwMode="auto">
            <a:xfrm>
              <a:off x="4302125" y="3366294"/>
              <a:ext cx="539750" cy="239712"/>
            </a:xfrm>
            <a:custGeom>
              <a:avLst/>
              <a:gdLst>
                <a:gd name="T0" fmla="*/ 112 w 340"/>
                <a:gd name="T1" fmla="*/ 127 h 151"/>
                <a:gd name="T2" fmla="*/ 122 w 340"/>
                <a:gd name="T3" fmla="*/ 123 h 151"/>
                <a:gd name="T4" fmla="*/ 126 w 340"/>
                <a:gd name="T5" fmla="*/ 113 h 151"/>
                <a:gd name="T6" fmla="*/ 126 w 340"/>
                <a:gd name="T7" fmla="*/ 37 h 151"/>
                <a:gd name="T8" fmla="*/ 122 w 340"/>
                <a:gd name="T9" fmla="*/ 28 h 151"/>
                <a:gd name="T10" fmla="*/ 112 w 340"/>
                <a:gd name="T11" fmla="*/ 24 h 151"/>
                <a:gd name="T12" fmla="*/ 36 w 340"/>
                <a:gd name="T13" fmla="*/ 24 h 151"/>
                <a:gd name="T14" fmla="*/ 27 w 340"/>
                <a:gd name="T15" fmla="*/ 28 h 151"/>
                <a:gd name="T16" fmla="*/ 23 w 340"/>
                <a:gd name="T17" fmla="*/ 37 h 151"/>
                <a:gd name="T18" fmla="*/ 23 w 340"/>
                <a:gd name="T19" fmla="*/ 113 h 151"/>
                <a:gd name="T20" fmla="*/ 27 w 340"/>
                <a:gd name="T21" fmla="*/ 123 h 151"/>
                <a:gd name="T22" fmla="*/ 36 w 340"/>
                <a:gd name="T23" fmla="*/ 127 h 151"/>
                <a:gd name="T24" fmla="*/ 302 w 340"/>
                <a:gd name="T25" fmla="*/ 127 h 151"/>
                <a:gd name="T26" fmla="*/ 307 w 340"/>
                <a:gd name="T27" fmla="*/ 126 h 151"/>
                <a:gd name="T28" fmla="*/ 314 w 340"/>
                <a:gd name="T29" fmla="*/ 118 h 151"/>
                <a:gd name="T30" fmla="*/ 315 w 340"/>
                <a:gd name="T31" fmla="*/ 37 h 151"/>
                <a:gd name="T32" fmla="*/ 314 w 340"/>
                <a:gd name="T33" fmla="*/ 32 h 151"/>
                <a:gd name="T34" fmla="*/ 307 w 340"/>
                <a:gd name="T35" fmla="*/ 26 h 151"/>
                <a:gd name="T36" fmla="*/ 226 w 340"/>
                <a:gd name="T37" fmla="*/ 24 h 151"/>
                <a:gd name="T38" fmla="*/ 221 w 340"/>
                <a:gd name="T39" fmla="*/ 26 h 151"/>
                <a:gd name="T40" fmla="*/ 214 w 340"/>
                <a:gd name="T41" fmla="*/ 32 h 151"/>
                <a:gd name="T42" fmla="*/ 212 w 340"/>
                <a:gd name="T43" fmla="*/ 113 h 151"/>
                <a:gd name="T44" fmla="*/ 214 w 340"/>
                <a:gd name="T45" fmla="*/ 118 h 151"/>
                <a:gd name="T46" fmla="*/ 221 w 340"/>
                <a:gd name="T47" fmla="*/ 126 h 151"/>
                <a:gd name="T48" fmla="*/ 302 w 340"/>
                <a:gd name="T49" fmla="*/ 127 h 151"/>
                <a:gd name="T50" fmla="*/ 340 w 340"/>
                <a:gd name="T51" fmla="*/ 131 h 151"/>
                <a:gd name="T52" fmla="*/ 339 w 340"/>
                <a:gd name="T53" fmla="*/ 136 h 151"/>
                <a:gd name="T54" fmla="*/ 334 w 340"/>
                <a:gd name="T55" fmla="*/ 144 h 151"/>
                <a:gd name="T56" fmla="*/ 324 w 340"/>
                <a:gd name="T57" fmla="*/ 151 h 151"/>
                <a:gd name="T58" fmla="*/ 209 w 340"/>
                <a:gd name="T59" fmla="*/ 151 h 151"/>
                <a:gd name="T60" fmla="*/ 204 w 340"/>
                <a:gd name="T61" fmla="*/ 151 h 151"/>
                <a:gd name="T62" fmla="*/ 195 w 340"/>
                <a:gd name="T63" fmla="*/ 144 h 151"/>
                <a:gd name="T64" fmla="*/ 189 w 340"/>
                <a:gd name="T65" fmla="*/ 136 h 151"/>
                <a:gd name="T66" fmla="*/ 189 w 340"/>
                <a:gd name="T67" fmla="*/ 76 h 151"/>
                <a:gd name="T68" fmla="*/ 150 w 340"/>
                <a:gd name="T69" fmla="*/ 131 h 151"/>
                <a:gd name="T70" fmla="*/ 150 w 340"/>
                <a:gd name="T71" fmla="*/ 136 h 151"/>
                <a:gd name="T72" fmla="*/ 145 w 340"/>
                <a:gd name="T73" fmla="*/ 144 h 151"/>
                <a:gd name="T74" fmla="*/ 135 w 340"/>
                <a:gd name="T75" fmla="*/ 151 h 151"/>
                <a:gd name="T76" fmla="*/ 18 w 340"/>
                <a:gd name="T77" fmla="*/ 151 h 151"/>
                <a:gd name="T78" fmla="*/ 15 w 340"/>
                <a:gd name="T79" fmla="*/ 151 h 151"/>
                <a:gd name="T80" fmla="*/ 5 w 340"/>
                <a:gd name="T81" fmla="*/ 144 h 151"/>
                <a:gd name="T82" fmla="*/ 0 w 340"/>
                <a:gd name="T83" fmla="*/ 136 h 151"/>
                <a:gd name="T84" fmla="*/ 0 w 340"/>
                <a:gd name="T85" fmla="*/ 19 h 151"/>
                <a:gd name="T86" fmla="*/ 0 w 340"/>
                <a:gd name="T87" fmla="*/ 15 h 151"/>
                <a:gd name="T88" fmla="*/ 5 w 340"/>
                <a:gd name="T89" fmla="*/ 5 h 151"/>
                <a:gd name="T90" fmla="*/ 15 w 340"/>
                <a:gd name="T91" fmla="*/ 0 h 151"/>
                <a:gd name="T92" fmla="*/ 131 w 340"/>
                <a:gd name="T93" fmla="*/ 0 h 151"/>
                <a:gd name="T94" fmla="*/ 135 w 340"/>
                <a:gd name="T95" fmla="*/ 0 h 151"/>
                <a:gd name="T96" fmla="*/ 145 w 340"/>
                <a:gd name="T97" fmla="*/ 5 h 151"/>
                <a:gd name="T98" fmla="*/ 150 w 340"/>
                <a:gd name="T99" fmla="*/ 15 h 151"/>
                <a:gd name="T100" fmla="*/ 150 w 340"/>
                <a:gd name="T101" fmla="*/ 51 h 151"/>
                <a:gd name="T102" fmla="*/ 189 w 340"/>
                <a:gd name="T103" fmla="*/ 19 h 151"/>
                <a:gd name="T104" fmla="*/ 189 w 340"/>
                <a:gd name="T105" fmla="*/ 15 h 151"/>
                <a:gd name="T106" fmla="*/ 195 w 340"/>
                <a:gd name="T107" fmla="*/ 5 h 151"/>
                <a:gd name="T108" fmla="*/ 204 w 340"/>
                <a:gd name="T109" fmla="*/ 0 h 151"/>
                <a:gd name="T110" fmla="*/ 320 w 340"/>
                <a:gd name="T111" fmla="*/ 0 h 151"/>
                <a:gd name="T112" fmla="*/ 324 w 340"/>
                <a:gd name="T113" fmla="*/ 0 h 151"/>
                <a:gd name="T114" fmla="*/ 334 w 340"/>
                <a:gd name="T115" fmla="*/ 5 h 151"/>
                <a:gd name="T116" fmla="*/ 339 w 340"/>
                <a:gd name="T117" fmla="*/ 15 h 151"/>
                <a:gd name="T118" fmla="*/ 340 w 340"/>
                <a:gd name="T11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0" h="151">
                  <a:moveTo>
                    <a:pt x="112" y="127"/>
                  </a:moveTo>
                  <a:lnTo>
                    <a:pt x="112" y="127"/>
                  </a:lnTo>
                  <a:lnTo>
                    <a:pt x="117" y="126"/>
                  </a:lnTo>
                  <a:lnTo>
                    <a:pt x="122" y="123"/>
                  </a:lnTo>
                  <a:lnTo>
                    <a:pt x="125" y="118"/>
                  </a:lnTo>
                  <a:lnTo>
                    <a:pt x="126" y="113"/>
                  </a:lnTo>
                  <a:lnTo>
                    <a:pt x="126" y="37"/>
                  </a:lnTo>
                  <a:lnTo>
                    <a:pt x="126" y="37"/>
                  </a:lnTo>
                  <a:lnTo>
                    <a:pt x="125" y="32"/>
                  </a:lnTo>
                  <a:lnTo>
                    <a:pt x="122" y="28"/>
                  </a:lnTo>
                  <a:lnTo>
                    <a:pt x="117" y="26"/>
                  </a:lnTo>
                  <a:lnTo>
                    <a:pt x="112" y="24"/>
                  </a:lnTo>
                  <a:lnTo>
                    <a:pt x="36" y="24"/>
                  </a:lnTo>
                  <a:lnTo>
                    <a:pt x="36" y="24"/>
                  </a:lnTo>
                  <a:lnTo>
                    <a:pt x="31" y="26"/>
                  </a:lnTo>
                  <a:lnTo>
                    <a:pt x="27" y="28"/>
                  </a:lnTo>
                  <a:lnTo>
                    <a:pt x="25" y="32"/>
                  </a:lnTo>
                  <a:lnTo>
                    <a:pt x="23" y="37"/>
                  </a:lnTo>
                  <a:lnTo>
                    <a:pt x="23" y="113"/>
                  </a:lnTo>
                  <a:lnTo>
                    <a:pt x="23" y="113"/>
                  </a:lnTo>
                  <a:lnTo>
                    <a:pt x="25" y="118"/>
                  </a:lnTo>
                  <a:lnTo>
                    <a:pt x="27" y="123"/>
                  </a:lnTo>
                  <a:lnTo>
                    <a:pt x="31" y="126"/>
                  </a:lnTo>
                  <a:lnTo>
                    <a:pt x="36" y="127"/>
                  </a:lnTo>
                  <a:lnTo>
                    <a:pt x="112" y="127"/>
                  </a:lnTo>
                  <a:close/>
                  <a:moveTo>
                    <a:pt x="302" y="127"/>
                  </a:moveTo>
                  <a:lnTo>
                    <a:pt x="302" y="127"/>
                  </a:lnTo>
                  <a:lnTo>
                    <a:pt x="307" y="126"/>
                  </a:lnTo>
                  <a:lnTo>
                    <a:pt x="311" y="123"/>
                  </a:lnTo>
                  <a:lnTo>
                    <a:pt x="314" y="118"/>
                  </a:lnTo>
                  <a:lnTo>
                    <a:pt x="315" y="113"/>
                  </a:lnTo>
                  <a:lnTo>
                    <a:pt x="315" y="37"/>
                  </a:lnTo>
                  <a:lnTo>
                    <a:pt x="315" y="37"/>
                  </a:lnTo>
                  <a:lnTo>
                    <a:pt x="314" y="32"/>
                  </a:lnTo>
                  <a:lnTo>
                    <a:pt x="311" y="28"/>
                  </a:lnTo>
                  <a:lnTo>
                    <a:pt x="307" y="26"/>
                  </a:lnTo>
                  <a:lnTo>
                    <a:pt x="302" y="24"/>
                  </a:lnTo>
                  <a:lnTo>
                    <a:pt x="226" y="24"/>
                  </a:lnTo>
                  <a:lnTo>
                    <a:pt x="226" y="24"/>
                  </a:lnTo>
                  <a:lnTo>
                    <a:pt x="221" y="26"/>
                  </a:lnTo>
                  <a:lnTo>
                    <a:pt x="217" y="28"/>
                  </a:lnTo>
                  <a:lnTo>
                    <a:pt x="214" y="32"/>
                  </a:lnTo>
                  <a:lnTo>
                    <a:pt x="212" y="37"/>
                  </a:lnTo>
                  <a:lnTo>
                    <a:pt x="212" y="113"/>
                  </a:lnTo>
                  <a:lnTo>
                    <a:pt x="212" y="113"/>
                  </a:lnTo>
                  <a:lnTo>
                    <a:pt x="214" y="118"/>
                  </a:lnTo>
                  <a:lnTo>
                    <a:pt x="217" y="123"/>
                  </a:lnTo>
                  <a:lnTo>
                    <a:pt x="221" y="126"/>
                  </a:lnTo>
                  <a:lnTo>
                    <a:pt x="226" y="127"/>
                  </a:lnTo>
                  <a:lnTo>
                    <a:pt x="302" y="127"/>
                  </a:lnTo>
                  <a:close/>
                  <a:moveTo>
                    <a:pt x="340" y="19"/>
                  </a:moveTo>
                  <a:lnTo>
                    <a:pt x="340" y="131"/>
                  </a:lnTo>
                  <a:lnTo>
                    <a:pt x="340" y="131"/>
                  </a:lnTo>
                  <a:lnTo>
                    <a:pt x="339" y="136"/>
                  </a:lnTo>
                  <a:lnTo>
                    <a:pt x="337" y="139"/>
                  </a:lnTo>
                  <a:lnTo>
                    <a:pt x="334" y="144"/>
                  </a:lnTo>
                  <a:lnTo>
                    <a:pt x="327" y="149"/>
                  </a:lnTo>
                  <a:lnTo>
                    <a:pt x="324" y="151"/>
                  </a:lnTo>
                  <a:lnTo>
                    <a:pt x="320" y="151"/>
                  </a:lnTo>
                  <a:lnTo>
                    <a:pt x="209" y="151"/>
                  </a:lnTo>
                  <a:lnTo>
                    <a:pt x="209" y="151"/>
                  </a:lnTo>
                  <a:lnTo>
                    <a:pt x="204" y="151"/>
                  </a:lnTo>
                  <a:lnTo>
                    <a:pt x="200" y="149"/>
                  </a:lnTo>
                  <a:lnTo>
                    <a:pt x="195" y="144"/>
                  </a:lnTo>
                  <a:lnTo>
                    <a:pt x="190" y="139"/>
                  </a:lnTo>
                  <a:lnTo>
                    <a:pt x="189" y="136"/>
                  </a:lnTo>
                  <a:lnTo>
                    <a:pt x="189" y="131"/>
                  </a:lnTo>
                  <a:lnTo>
                    <a:pt x="189" y="76"/>
                  </a:lnTo>
                  <a:lnTo>
                    <a:pt x="150" y="76"/>
                  </a:lnTo>
                  <a:lnTo>
                    <a:pt x="150" y="131"/>
                  </a:lnTo>
                  <a:lnTo>
                    <a:pt x="150" y="131"/>
                  </a:lnTo>
                  <a:lnTo>
                    <a:pt x="150" y="136"/>
                  </a:lnTo>
                  <a:lnTo>
                    <a:pt x="148" y="139"/>
                  </a:lnTo>
                  <a:lnTo>
                    <a:pt x="145" y="144"/>
                  </a:lnTo>
                  <a:lnTo>
                    <a:pt x="138" y="149"/>
                  </a:lnTo>
                  <a:lnTo>
                    <a:pt x="135" y="151"/>
                  </a:lnTo>
                  <a:lnTo>
                    <a:pt x="131" y="151"/>
                  </a:lnTo>
                  <a:lnTo>
                    <a:pt x="18" y="151"/>
                  </a:lnTo>
                  <a:lnTo>
                    <a:pt x="18" y="151"/>
                  </a:lnTo>
                  <a:lnTo>
                    <a:pt x="15" y="151"/>
                  </a:lnTo>
                  <a:lnTo>
                    <a:pt x="11" y="149"/>
                  </a:lnTo>
                  <a:lnTo>
                    <a:pt x="5" y="144"/>
                  </a:lnTo>
                  <a:lnTo>
                    <a:pt x="1" y="139"/>
                  </a:lnTo>
                  <a:lnTo>
                    <a:pt x="0" y="136"/>
                  </a:lnTo>
                  <a:lnTo>
                    <a:pt x="0" y="131"/>
                  </a:lnTo>
                  <a:lnTo>
                    <a:pt x="0" y="19"/>
                  </a:lnTo>
                  <a:lnTo>
                    <a:pt x="0" y="19"/>
                  </a:lnTo>
                  <a:lnTo>
                    <a:pt x="0" y="15"/>
                  </a:lnTo>
                  <a:lnTo>
                    <a:pt x="1" y="12"/>
                  </a:lnTo>
                  <a:lnTo>
                    <a:pt x="5" y="5"/>
                  </a:lnTo>
                  <a:lnTo>
                    <a:pt x="11" y="2"/>
                  </a:lnTo>
                  <a:lnTo>
                    <a:pt x="15" y="0"/>
                  </a:lnTo>
                  <a:lnTo>
                    <a:pt x="18" y="0"/>
                  </a:lnTo>
                  <a:lnTo>
                    <a:pt x="131" y="0"/>
                  </a:lnTo>
                  <a:lnTo>
                    <a:pt x="131" y="0"/>
                  </a:lnTo>
                  <a:lnTo>
                    <a:pt x="135" y="0"/>
                  </a:lnTo>
                  <a:lnTo>
                    <a:pt x="138" y="2"/>
                  </a:lnTo>
                  <a:lnTo>
                    <a:pt x="145" y="5"/>
                  </a:lnTo>
                  <a:lnTo>
                    <a:pt x="148" y="12"/>
                  </a:lnTo>
                  <a:lnTo>
                    <a:pt x="150" y="15"/>
                  </a:lnTo>
                  <a:lnTo>
                    <a:pt x="150" y="19"/>
                  </a:lnTo>
                  <a:lnTo>
                    <a:pt x="150" y="51"/>
                  </a:lnTo>
                  <a:lnTo>
                    <a:pt x="189" y="51"/>
                  </a:lnTo>
                  <a:lnTo>
                    <a:pt x="189" y="19"/>
                  </a:lnTo>
                  <a:lnTo>
                    <a:pt x="189" y="19"/>
                  </a:lnTo>
                  <a:lnTo>
                    <a:pt x="189" y="15"/>
                  </a:lnTo>
                  <a:lnTo>
                    <a:pt x="190" y="12"/>
                  </a:lnTo>
                  <a:lnTo>
                    <a:pt x="195" y="5"/>
                  </a:lnTo>
                  <a:lnTo>
                    <a:pt x="200" y="2"/>
                  </a:lnTo>
                  <a:lnTo>
                    <a:pt x="204" y="0"/>
                  </a:lnTo>
                  <a:lnTo>
                    <a:pt x="209" y="0"/>
                  </a:lnTo>
                  <a:lnTo>
                    <a:pt x="320" y="0"/>
                  </a:lnTo>
                  <a:lnTo>
                    <a:pt x="320" y="0"/>
                  </a:lnTo>
                  <a:lnTo>
                    <a:pt x="324" y="0"/>
                  </a:lnTo>
                  <a:lnTo>
                    <a:pt x="327" y="2"/>
                  </a:lnTo>
                  <a:lnTo>
                    <a:pt x="334" y="5"/>
                  </a:lnTo>
                  <a:lnTo>
                    <a:pt x="337" y="12"/>
                  </a:lnTo>
                  <a:lnTo>
                    <a:pt x="339" y="15"/>
                  </a:lnTo>
                  <a:lnTo>
                    <a:pt x="340" y="19"/>
                  </a:lnTo>
                  <a:lnTo>
                    <a:pt x="340"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445"/>
            <p:cNvSpPr>
              <a:spLocks/>
            </p:cNvSpPr>
            <p:nvPr/>
          </p:nvSpPr>
          <p:spPr bwMode="auto">
            <a:xfrm>
              <a:off x="4594225" y="3251994"/>
              <a:ext cx="195263" cy="104775"/>
            </a:xfrm>
            <a:custGeom>
              <a:avLst/>
              <a:gdLst>
                <a:gd name="T0" fmla="*/ 123 w 123"/>
                <a:gd name="T1" fmla="*/ 66 h 66"/>
                <a:gd name="T2" fmla="*/ 91 w 123"/>
                <a:gd name="T3" fmla="*/ 66 h 66"/>
                <a:gd name="T4" fmla="*/ 33 w 123"/>
                <a:gd name="T5" fmla="*/ 17 h 66"/>
                <a:gd name="T6" fmla="*/ 18 w 123"/>
                <a:gd name="T7" fmla="*/ 17 h 66"/>
                <a:gd name="T8" fmla="*/ 18 w 123"/>
                <a:gd name="T9" fmla="*/ 32 h 66"/>
                <a:gd name="T10" fmla="*/ 0 w 123"/>
                <a:gd name="T11" fmla="*/ 32 h 66"/>
                <a:gd name="T12" fmla="*/ 0 w 123"/>
                <a:gd name="T13" fmla="*/ 32 h 66"/>
                <a:gd name="T14" fmla="*/ 0 w 123"/>
                <a:gd name="T15" fmla="*/ 19 h 66"/>
                <a:gd name="T16" fmla="*/ 0 w 123"/>
                <a:gd name="T17" fmla="*/ 19 h 66"/>
                <a:gd name="T18" fmla="*/ 1 w 123"/>
                <a:gd name="T19" fmla="*/ 12 h 66"/>
                <a:gd name="T20" fmla="*/ 3 w 123"/>
                <a:gd name="T21" fmla="*/ 9 h 66"/>
                <a:gd name="T22" fmla="*/ 6 w 123"/>
                <a:gd name="T23" fmla="*/ 5 h 66"/>
                <a:gd name="T24" fmla="*/ 8 w 123"/>
                <a:gd name="T25" fmla="*/ 2 h 66"/>
                <a:gd name="T26" fmla="*/ 15 w 123"/>
                <a:gd name="T27" fmla="*/ 1 h 66"/>
                <a:gd name="T28" fmla="*/ 18 w 123"/>
                <a:gd name="T29" fmla="*/ 0 h 66"/>
                <a:gd name="T30" fmla="*/ 41 w 123"/>
                <a:gd name="T31" fmla="*/ 0 h 66"/>
                <a:gd name="T32" fmla="*/ 123 w 123"/>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66">
                  <a:moveTo>
                    <a:pt x="123" y="66"/>
                  </a:moveTo>
                  <a:lnTo>
                    <a:pt x="91" y="66"/>
                  </a:lnTo>
                  <a:lnTo>
                    <a:pt x="33" y="17"/>
                  </a:lnTo>
                  <a:lnTo>
                    <a:pt x="18" y="17"/>
                  </a:lnTo>
                  <a:lnTo>
                    <a:pt x="18" y="32"/>
                  </a:lnTo>
                  <a:lnTo>
                    <a:pt x="0" y="32"/>
                  </a:lnTo>
                  <a:lnTo>
                    <a:pt x="0" y="32"/>
                  </a:lnTo>
                  <a:lnTo>
                    <a:pt x="0" y="19"/>
                  </a:lnTo>
                  <a:lnTo>
                    <a:pt x="0" y="19"/>
                  </a:lnTo>
                  <a:lnTo>
                    <a:pt x="1" y="12"/>
                  </a:lnTo>
                  <a:lnTo>
                    <a:pt x="3" y="9"/>
                  </a:lnTo>
                  <a:lnTo>
                    <a:pt x="6" y="5"/>
                  </a:lnTo>
                  <a:lnTo>
                    <a:pt x="8" y="2"/>
                  </a:lnTo>
                  <a:lnTo>
                    <a:pt x="15" y="1"/>
                  </a:lnTo>
                  <a:lnTo>
                    <a:pt x="18" y="0"/>
                  </a:lnTo>
                  <a:lnTo>
                    <a:pt x="41" y="0"/>
                  </a:lnTo>
                  <a:lnTo>
                    <a:pt x="123"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446"/>
            <p:cNvSpPr>
              <a:spLocks/>
            </p:cNvSpPr>
            <p:nvPr/>
          </p:nvSpPr>
          <p:spPr bwMode="auto">
            <a:xfrm>
              <a:off x="4352925" y="3251994"/>
              <a:ext cx="196850" cy="103187"/>
            </a:xfrm>
            <a:custGeom>
              <a:avLst/>
              <a:gdLst>
                <a:gd name="T0" fmla="*/ 106 w 124"/>
                <a:gd name="T1" fmla="*/ 17 h 65"/>
                <a:gd name="T2" fmla="*/ 90 w 124"/>
                <a:gd name="T3" fmla="*/ 17 h 65"/>
                <a:gd name="T4" fmla="*/ 34 w 124"/>
                <a:gd name="T5" fmla="*/ 65 h 65"/>
                <a:gd name="T6" fmla="*/ 0 w 124"/>
                <a:gd name="T7" fmla="*/ 65 h 65"/>
                <a:gd name="T8" fmla="*/ 84 w 124"/>
                <a:gd name="T9" fmla="*/ 0 h 65"/>
                <a:gd name="T10" fmla="*/ 106 w 124"/>
                <a:gd name="T11" fmla="*/ 0 h 65"/>
                <a:gd name="T12" fmla="*/ 106 w 124"/>
                <a:gd name="T13" fmla="*/ 0 h 65"/>
                <a:gd name="T14" fmla="*/ 109 w 124"/>
                <a:gd name="T15" fmla="*/ 0 h 65"/>
                <a:gd name="T16" fmla="*/ 115 w 124"/>
                <a:gd name="T17" fmla="*/ 2 h 65"/>
                <a:gd name="T18" fmla="*/ 119 w 124"/>
                <a:gd name="T19" fmla="*/ 4 h 65"/>
                <a:gd name="T20" fmla="*/ 121 w 124"/>
                <a:gd name="T21" fmla="*/ 7 h 65"/>
                <a:gd name="T22" fmla="*/ 124 w 124"/>
                <a:gd name="T23" fmla="*/ 12 h 65"/>
                <a:gd name="T24" fmla="*/ 124 w 124"/>
                <a:gd name="T25" fmla="*/ 19 h 65"/>
                <a:gd name="T26" fmla="*/ 124 w 124"/>
                <a:gd name="T27" fmla="*/ 19 h 65"/>
                <a:gd name="T28" fmla="*/ 124 w 124"/>
                <a:gd name="T29" fmla="*/ 32 h 65"/>
                <a:gd name="T30" fmla="*/ 106 w 124"/>
                <a:gd name="T31" fmla="*/ 32 h 65"/>
                <a:gd name="T32" fmla="*/ 106 w 124"/>
                <a:gd name="T33"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65">
                  <a:moveTo>
                    <a:pt x="106" y="17"/>
                  </a:moveTo>
                  <a:lnTo>
                    <a:pt x="90" y="17"/>
                  </a:lnTo>
                  <a:lnTo>
                    <a:pt x="34" y="65"/>
                  </a:lnTo>
                  <a:lnTo>
                    <a:pt x="0" y="65"/>
                  </a:lnTo>
                  <a:lnTo>
                    <a:pt x="84" y="0"/>
                  </a:lnTo>
                  <a:lnTo>
                    <a:pt x="106" y="0"/>
                  </a:lnTo>
                  <a:lnTo>
                    <a:pt x="106" y="0"/>
                  </a:lnTo>
                  <a:lnTo>
                    <a:pt x="109" y="0"/>
                  </a:lnTo>
                  <a:lnTo>
                    <a:pt x="115" y="2"/>
                  </a:lnTo>
                  <a:lnTo>
                    <a:pt x="119" y="4"/>
                  </a:lnTo>
                  <a:lnTo>
                    <a:pt x="121" y="7"/>
                  </a:lnTo>
                  <a:lnTo>
                    <a:pt x="124" y="12"/>
                  </a:lnTo>
                  <a:lnTo>
                    <a:pt x="124" y="19"/>
                  </a:lnTo>
                  <a:lnTo>
                    <a:pt x="124" y="19"/>
                  </a:lnTo>
                  <a:lnTo>
                    <a:pt x="124" y="32"/>
                  </a:lnTo>
                  <a:lnTo>
                    <a:pt x="106" y="32"/>
                  </a:lnTo>
                  <a:lnTo>
                    <a:pt x="106"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5" name="组合 13"/>
          <p:cNvGrpSpPr/>
          <p:nvPr/>
        </p:nvGrpSpPr>
        <p:grpSpPr>
          <a:xfrm>
            <a:off x="6656840" y="3911440"/>
            <a:ext cx="576754" cy="596044"/>
            <a:chOff x="4334668" y="3183731"/>
            <a:chExt cx="474663" cy="490538"/>
          </a:xfrm>
          <a:solidFill>
            <a:schemeClr val="bg1"/>
          </a:solidFill>
        </p:grpSpPr>
        <p:sp>
          <p:nvSpPr>
            <p:cNvPr id="16" name="Freeform 395"/>
            <p:cNvSpPr>
              <a:spLocks/>
            </p:cNvSpPr>
            <p:nvPr/>
          </p:nvSpPr>
          <p:spPr bwMode="auto">
            <a:xfrm>
              <a:off x="4445793" y="3244056"/>
              <a:ext cx="363538" cy="430213"/>
            </a:xfrm>
            <a:custGeom>
              <a:avLst/>
              <a:gdLst>
                <a:gd name="T0" fmla="*/ 223 w 229"/>
                <a:gd name="T1" fmla="*/ 146 h 271"/>
                <a:gd name="T2" fmla="*/ 229 w 229"/>
                <a:gd name="T3" fmla="*/ 157 h 271"/>
                <a:gd name="T4" fmla="*/ 225 w 229"/>
                <a:gd name="T5" fmla="*/ 169 h 271"/>
                <a:gd name="T6" fmla="*/ 220 w 229"/>
                <a:gd name="T7" fmla="*/ 173 h 271"/>
                <a:gd name="T8" fmla="*/ 207 w 229"/>
                <a:gd name="T9" fmla="*/ 174 h 271"/>
                <a:gd name="T10" fmla="*/ 174 w 229"/>
                <a:gd name="T11" fmla="*/ 151 h 271"/>
                <a:gd name="T12" fmla="*/ 197 w 229"/>
                <a:gd name="T13" fmla="*/ 177 h 271"/>
                <a:gd name="T14" fmla="*/ 202 w 229"/>
                <a:gd name="T15" fmla="*/ 182 h 271"/>
                <a:gd name="T16" fmla="*/ 203 w 229"/>
                <a:gd name="T17" fmla="*/ 195 h 271"/>
                <a:gd name="T18" fmla="*/ 200 w 229"/>
                <a:gd name="T19" fmla="*/ 201 h 271"/>
                <a:gd name="T20" fmla="*/ 188 w 229"/>
                <a:gd name="T21" fmla="*/ 207 h 271"/>
                <a:gd name="T22" fmla="*/ 177 w 229"/>
                <a:gd name="T23" fmla="*/ 203 h 271"/>
                <a:gd name="T24" fmla="*/ 144 w 229"/>
                <a:gd name="T25" fmla="*/ 187 h 271"/>
                <a:gd name="T26" fmla="*/ 172 w 229"/>
                <a:gd name="T27" fmla="*/ 210 h 271"/>
                <a:gd name="T28" fmla="*/ 178 w 229"/>
                <a:gd name="T29" fmla="*/ 221 h 271"/>
                <a:gd name="T30" fmla="*/ 174 w 229"/>
                <a:gd name="T31" fmla="*/ 233 h 271"/>
                <a:gd name="T32" fmla="*/ 168 w 229"/>
                <a:gd name="T33" fmla="*/ 237 h 271"/>
                <a:gd name="T34" fmla="*/ 155 w 229"/>
                <a:gd name="T35" fmla="*/ 238 h 271"/>
                <a:gd name="T36" fmla="*/ 123 w 229"/>
                <a:gd name="T37" fmla="*/ 213 h 271"/>
                <a:gd name="T38" fmla="*/ 145 w 229"/>
                <a:gd name="T39" fmla="*/ 241 h 271"/>
                <a:gd name="T40" fmla="*/ 150 w 229"/>
                <a:gd name="T41" fmla="*/ 246 h 271"/>
                <a:gd name="T42" fmla="*/ 152 w 229"/>
                <a:gd name="T43" fmla="*/ 258 h 271"/>
                <a:gd name="T44" fmla="*/ 148 w 229"/>
                <a:gd name="T45" fmla="*/ 265 h 271"/>
                <a:gd name="T46" fmla="*/ 136 w 229"/>
                <a:gd name="T47" fmla="*/ 271 h 271"/>
                <a:gd name="T48" fmla="*/ 124 w 229"/>
                <a:gd name="T49" fmla="*/ 267 h 271"/>
                <a:gd name="T50" fmla="*/ 96 w 229"/>
                <a:gd name="T51" fmla="*/ 243 h 271"/>
                <a:gd name="T52" fmla="*/ 106 w 229"/>
                <a:gd name="T53" fmla="*/ 223 h 271"/>
                <a:gd name="T54" fmla="*/ 108 w 229"/>
                <a:gd name="T55" fmla="*/ 221 h 271"/>
                <a:gd name="T56" fmla="*/ 110 w 229"/>
                <a:gd name="T57" fmla="*/ 212 h 271"/>
                <a:gd name="T58" fmla="*/ 109 w 229"/>
                <a:gd name="T59" fmla="*/ 205 h 271"/>
                <a:gd name="T60" fmla="*/ 104 w 229"/>
                <a:gd name="T61" fmla="*/ 196 h 271"/>
                <a:gd name="T62" fmla="*/ 100 w 229"/>
                <a:gd name="T63" fmla="*/ 193 h 271"/>
                <a:gd name="T64" fmla="*/ 91 w 229"/>
                <a:gd name="T65" fmla="*/ 188 h 271"/>
                <a:gd name="T66" fmla="*/ 83 w 229"/>
                <a:gd name="T67" fmla="*/ 187 h 271"/>
                <a:gd name="T68" fmla="*/ 75 w 229"/>
                <a:gd name="T69" fmla="*/ 188 h 271"/>
                <a:gd name="T70" fmla="*/ 69 w 229"/>
                <a:gd name="T71" fmla="*/ 193 h 271"/>
                <a:gd name="T72" fmla="*/ 50 w 229"/>
                <a:gd name="T73" fmla="*/ 207 h 271"/>
                <a:gd name="T74" fmla="*/ 64 w 229"/>
                <a:gd name="T75" fmla="*/ 189 h 271"/>
                <a:gd name="T76" fmla="*/ 68 w 229"/>
                <a:gd name="T77" fmla="*/ 182 h 271"/>
                <a:gd name="T78" fmla="*/ 68 w 229"/>
                <a:gd name="T79" fmla="*/ 174 h 271"/>
                <a:gd name="T80" fmla="*/ 64 w 229"/>
                <a:gd name="T81" fmla="*/ 166 h 271"/>
                <a:gd name="T82" fmla="*/ 58 w 229"/>
                <a:gd name="T83" fmla="*/ 158 h 271"/>
                <a:gd name="T84" fmla="*/ 54 w 229"/>
                <a:gd name="T85" fmla="*/ 156 h 271"/>
                <a:gd name="T86" fmla="*/ 45 w 229"/>
                <a:gd name="T87" fmla="*/ 153 h 271"/>
                <a:gd name="T88" fmla="*/ 36 w 229"/>
                <a:gd name="T89" fmla="*/ 153 h 271"/>
                <a:gd name="T90" fmla="*/ 29 w 229"/>
                <a:gd name="T91" fmla="*/ 157 h 271"/>
                <a:gd name="T92" fmla="*/ 13 w 229"/>
                <a:gd name="T93" fmla="*/ 176 h 271"/>
                <a:gd name="T94" fmla="*/ 21 w 229"/>
                <a:gd name="T95" fmla="*/ 156 h 271"/>
                <a:gd name="T96" fmla="*/ 24 w 229"/>
                <a:gd name="T97" fmla="*/ 152 h 271"/>
                <a:gd name="T98" fmla="*/ 25 w 229"/>
                <a:gd name="T99" fmla="*/ 144 h 271"/>
                <a:gd name="T100" fmla="*/ 24 w 229"/>
                <a:gd name="T101" fmla="*/ 136 h 271"/>
                <a:gd name="T102" fmla="*/ 19 w 229"/>
                <a:gd name="T103" fmla="*/ 128 h 271"/>
                <a:gd name="T104" fmla="*/ 15 w 229"/>
                <a:gd name="T105" fmla="*/ 124 h 271"/>
                <a:gd name="T106" fmla="*/ 0 w 229"/>
                <a:gd name="T107" fmla="*/ 118 h 271"/>
                <a:gd name="T108" fmla="*/ 194 w 229"/>
                <a:gd name="T109" fmla="*/ 123 h 271"/>
                <a:gd name="T110" fmla="*/ 223 w 229"/>
                <a:gd name="T111" fmla="*/ 14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271">
                  <a:moveTo>
                    <a:pt x="223" y="146"/>
                  </a:moveTo>
                  <a:lnTo>
                    <a:pt x="223" y="146"/>
                  </a:lnTo>
                  <a:lnTo>
                    <a:pt x="227" y="151"/>
                  </a:lnTo>
                  <a:lnTo>
                    <a:pt x="229" y="157"/>
                  </a:lnTo>
                  <a:lnTo>
                    <a:pt x="228" y="163"/>
                  </a:lnTo>
                  <a:lnTo>
                    <a:pt x="225" y="169"/>
                  </a:lnTo>
                  <a:lnTo>
                    <a:pt x="225" y="169"/>
                  </a:lnTo>
                  <a:lnTo>
                    <a:pt x="220" y="173"/>
                  </a:lnTo>
                  <a:lnTo>
                    <a:pt x="214" y="176"/>
                  </a:lnTo>
                  <a:lnTo>
                    <a:pt x="207" y="174"/>
                  </a:lnTo>
                  <a:lnTo>
                    <a:pt x="202" y="172"/>
                  </a:lnTo>
                  <a:lnTo>
                    <a:pt x="174" y="151"/>
                  </a:lnTo>
                  <a:lnTo>
                    <a:pt x="170" y="156"/>
                  </a:lnTo>
                  <a:lnTo>
                    <a:pt x="197" y="177"/>
                  </a:lnTo>
                  <a:lnTo>
                    <a:pt x="197" y="177"/>
                  </a:lnTo>
                  <a:lnTo>
                    <a:pt x="202" y="182"/>
                  </a:lnTo>
                  <a:lnTo>
                    <a:pt x="203" y="188"/>
                  </a:lnTo>
                  <a:lnTo>
                    <a:pt x="203" y="195"/>
                  </a:lnTo>
                  <a:lnTo>
                    <a:pt x="200" y="201"/>
                  </a:lnTo>
                  <a:lnTo>
                    <a:pt x="200" y="201"/>
                  </a:lnTo>
                  <a:lnTo>
                    <a:pt x="194" y="205"/>
                  </a:lnTo>
                  <a:lnTo>
                    <a:pt x="188" y="207"/>
                  </a:lnTo>
                  <a:lnTo>
                    <a:pt x="182" y="206"/>
                  </a:lnTo>
                  <a:lnTo>
                    <a:pt x="177" y="203"/>
                  </a:lnTo>
                  <a:lnTo>
                    <a:pt x="149" y="182"/>
                  </a:lnTo>
                  <a:lnTo>
                    <a:pt x="144" y="187"/>
                  </a:lnTo>
                  <a:lnTo>
                    <a:pt x="172" y="210"/>
                  </a:lnTo>
                  <a:lnTo>
                    <a:pt x="172" y="210"/>
                  </a:lnTo>
                  <a:lnTo>
                    <a:pt x="175" y="215"/>
                  </a:lnTo>
                  <a:lnTo>
                    <a:pt x="178" y="221"/>
                  </a:lnTo>
                  <a:lnTo>
                    <a:pt x="177" y="227"/>
                  </a:lnTo>
                  <a:lnTo>
                    <a:pt x="174" y="233"/>
                  </a:lnTo>
                  <a:lnTo>
                    <a:pt x="174" y="233"/>
                  </a:lnTo>
                  <a:lnTo>
                    <a:pt x="168" y="237"/>
                  </a:lnTo>
                  <a:lnTo>
                    <a:pt x="163" y="240"/>
                  </a:lnTo>
                  <a:lnTo>
                    <a:pt x="155" y="238"/>
                  </a:lnTo>
                  <a:lnTo>
                    <a:pt x="150" y="236"/>
                  </a:lnTo>
                  <a:lnTo>
                    <a:pt x="123" y="213"/>
                  </a:lnTo>
                  <a:lnTo>
                    <a:pt x="119" y="218"/>
                  </a:lnTo>
                  <a:lnTo>
                    <a:pt x="145" y="241"/>
                  </a:lnTo>
                  <a:lnTo>
                    <a:pt x="145" y="241"/>
                  </a:lnTo>
                  <a:lnTo>
                    <a:pt x="150" y="246"/>
                  </a:lnTo>
                  <a:lnTo>
                    <a:pt x="152" y="252"/>
                  </a:lnTo>
                  <a:lnTo>
                    <a:pt x="152" y="258"/>
                  </a:lnTo>
                  <a:lnTo>
                    <a:pt x="148" y="265"/>
                  </a:lnTo>
                  <a:lnTo>
                    <a:pt x="148" y="265"/>
                  </a:lnTo>
                  <a:lnTo>
                    <a:pt x="143" y="268"/>
                  </a:lnTo>
                  <a:lnTo>
                    <a:pt x="136" y="271"/>
                  </a:lnTo>
                  <a:lnTo>
                    <a:pt x="130" y="270"/>
                  </a:lnTo>
                  <a:lnTo>
                    <a:pt x="124" y="267"/>
                  </a:lnTo>
                  <a:lnTo>
                    <a:pt x="98" y="246"/>
                  </a:lnTo>
                  <a:lnTo>
                    <a:pt x="96" y="243"/>
                  </a:lnTo>
                  <a:lnTo>
                    <a:pt x="93" y="241"/>
                  </a:lnTo>
                  <a:lnTo>
                    <a:pt x="106" y="223"/>
                  </a:lnTo>
                  <a:lnTo>
                    <a:pt x="106" y="223"/>
                  </a:lnTo>
                  <a:lnTo>
                    <a:pt x="108" y="221"/>
                  </a:lnTo>
                  <a:lnTo>
                    <a:pt x="109" y="217"/>
                  </a:lnTo>
                  <a:lnTo>
                    <a:pt x="110" y="212"/>
                  </a:lnTo>
                  <a:lnTo>
                    <a:pt x="109" y="208"/>
                  </a:lnTo>
                  <a:lnTo>
                    <a:pt x="109" y="205"/>
                  </a:lnTo>
                  <a:lnTo>
                    <a:pt x="106" y="200"/>
                  </a:lnTo>
                  <a:lnTo>
                    <a:pt x="104" y="196"/>
                  </a:lnTo>
                  <a:lnTo>
                    <a:pt x="100" y="193"/>
                  </a:lnTo>
                  <a:lnTo>
                    <a:pt x="100" y="193"/>
                  </a:lnTo>
                  <a:lnTo>
                    <a:pt x="96" y="191"/>
                  </a:lnTo>
                  <a:lnTo>
                    <a:pt x="91" y="188"/>
                  </a:lnTo>
                  <a:lnTo>
                    <a:pt x="88" y="187"/>
                  </a:lnTo>
                  <a:lnTo>
                    <a:pt x="83" y="187"/>
                  </a:lnTo>
                  <a:lnTo>
                    <a:pt x="79" y="187"/>
                  </a:lnTo>
                  <a:lnTo>
                    <a:pt x="75" y="188"/>
                  </a:lnTo>
                  <a:lnTo>
                    <a:pt x="71" y="191"/>
                  </a:lnTo>
                  <a:lnTo>
                    <a:pt x="69" y="193"/>
                  </a:lnTo>
                  <a:lnTo>
                    <a:pt x="55" y="211"/>
                  </a:lnTo>
                  <a:lnTo>
                    <a:pt x="50" y="207"/>
                  </a:lnTo>
                  <a:lnTo>
                    <a:pt x="64" y="189"/>
                  </a:lnTo>
                  <a:lnTo>
                    <a:pt x="64" y="189"/>
                  </a:lnTo>
                  <a:lnTo>
                    <a:pt x="65" y="186"/>
                  </a:lnTo>
                  <a:lnTo>
                    <a:pt x="68" y="182"/>
                  </a:lnTo>
                  <a:lnTo>
                    <a:pt x="68" y="178"/>
                  </a:lnTo>
                  <a:lnTo>
                    <a:pt x="68" y="174"/>
                  </a:lnTo>
                  <a:lnTo>
                    <a:pt x="66" y="169"/>
                  </a:lnTo>
                  <a:lnTo>
                    <a:pt x="64" y="166"/>
                  </a:lnTo>
                  <a:lnTo>
                    <a:pt x="61" y="162"/>
                  </a:lnTo>
                  <a:lnTo>
                    <a:pt x="58" y="158"/>
                  </a:lnTo>
                  <a:lnTo>
                    <a:pt x="58" y="158"/>
                  </a:lnTo>
                  <a:lnTo>
                    <a:pt x="54" y="156"/>
                  </a:lnTo>
                  <a:lnTo>
                    <a:pt x="49" y="154"/>
                  </a:lnTo>
                  <a:lnTo>
                    <a:pt x="45" y="153"/>
                  </a:lnTo>
                  <a:lnTo>
                    <a:pt x="40" y="153"/>
                  </a:lnTo>
                  <a:lnTo>
                    <a:pt x="36" y="153"/>
                  </a:lnTo>
                  <a:lnTo>
                    <a:pt x="33" y="154"/>
                  </a:lnTo>
                  <a:lnTo>
                    <a:pt x="29" y="157"/>
                  </a:lnTo>
                  <a:lnTo>
                    <a:pt x="26" y="159"/>
                  </a:lnTo>
                  <a:lnTo>
                    <a:pt x="13" y="176"/>
                  </a:lnTo>
                  <a:lnTo>
                    <a:pt x="8" y="172"/>
                  </a:lnTo>
                  <a:lnTo>
                    <a:pt x="21" y="156"/>
                  </a:lnTo>
                  <a:lnTo>
                    <a:pt x="21" y="156"/>
                  </a:lnTo>
                  <a:lnTo>
                    <a:pt x="24" y="152"/>
                  </a:lnTo>
                  <a:lnTo>
                    <a:pt x="25" y="148"/>
                  </a:lnTo>
                  <a:lnTo>
                    <a:pt x="25" y="144"/>
                  </a:lnTo>
                  <a:lnTo>
                    <a:pt x="25" y="139"/>
                  </a:lnTo>
                  <a:lnTo>
                    <a:pt x="24" y="136"/>
                  </a:lnTo>
                  <a:lnTo>
                    <a:pt x="21" y="132"/>
                  </a:lnTo>
                  <a:lnTo>
                    <a:pt x="19" y="128"/>
                  </a:lnTo>
                  <a:lnTo>
                    <a:pt x="15" y="124"/>
                  </a:lnTo>
                  <a:lnTo>
                    <a:pt x="15" y="124"/>
                  </a:lnTo>
                  <a:lnTo>
                    <a:pt x="8" y="121"/>
                  </a:lnTo>
                  <a:lnTo>
                    <a:pt x="0" y="118"/>
                  </a:lnTo>
                  <a:lnTo>
                    <a:pt x="43" y="0"/>
                  </a:lnTo>
                  <a:lnTo>
                    <a:pt x="194" y="123"/>
                  </a:lnTo>
                  <a:lnTo>
                    <a:pt x="195" y="124"/>
                  </a:lnTo>
                  <a:lnTo>
                    <a:pt x="223" y="1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396"/>
            <p:cNvSpPr>
              <a:spLocks/>
            </p:cNvSpPr>
            <p:nvPr/>
          </p:nvSpPr>
          <p:spPr bwMode="auto">
            <a:xfrm>
              <a:off x="4610893" y="3183731"/>
              <a:ext cx="188913" cy="161925"/>
            </a:xfrm>
            <a:custGeom>
              <a:avLst/>
              <a:gdLst>
                <a:gd name="T0" fmla="*/ 113 w 119"/>
                <a:gd name="T1" fmla="*/ 75 h 102"/>
                <a:gd name="T2" fmla="*/ 113 w 119"/>
                <a:gd name="T3" fmla="*/ 75 h 102"/>
                <a:gd name="T4" fmla="*/ 116 w 119"/>
                <a:gd name="T5" fmla="*/ 80 h 102"/>
                <a:gd name="T6" fmla="*/ 119 w 119"/>
                <a:gd name="T7" fmla="*/ 85 h 102"/>
                <a:gd name="T8" fmla="*/ 118 w 119"/>
                <a:gd name="T9" fmla="*/ 91 h 102"/>
                <a:gd name="T10" fmla="*/ 115 w 119"/>
                <a:gd name="T11" fmla="*/ 97 h 102"/>
                <a:gd name="T12" fmla="*/ 115 w 119"/>
                <a:gd name="T13" fmla="*/ 97 h 102"/>
                <a:gd name="T14" fmla="*/ 110 w 119"/>
                <a:gd name="T15" fmla="*/ 101 h 102"/>
                <a:gd name="T16" fmla="*/ 104 w 119"/>
                <a:gd name="T17" fmla="*/ 102 h 102"/>
                <a:gd name="T18" fmla="*/ 99 w 119"/>
                <a:gd name="T19" fmla="*/ 102 h 102"/>
                <a:gd name="T20" fmla="*/ 93 w 119"/>
                <a:gd name="T21" fmla="*/ 99 h 102"/>
                <a:gd name="T22" fmla="*/ 6 w 119"/>
                <a:gd name="T23" fmla="*/ 27 h 102"/>
                <a:gd name="T24" fmla="*/ 6 w 119"/>
                <a:gd name="T25" fmla="*/ 27 h 102"/>
                <a:gd name="T26" fmla="*/ 1 w 119"/>
                <a:gd name="T27" fmla="*/ 22 h 102"/>
                <a:gd name="T28" fmla="*/ 0 w 119"/>
                <a:gd name="T29" fmla="*/ 16 h 102"/>
                <a:gd name="T30" fmla="*/ 1 w 119"/>
                <a:gd name="T31" fmla="*/ 11 h 102"/>
                <a:gd name="T32" fmla="*/ 4 w 119"/>
                <a:gd name="T33" fmla="*/ 5 h 102"/>
                <a:gd name="T34" fmla="*/ 4 w 119"/>
                <a:gd name="T35" fmla="*/ 5 h 102"/>
                <a:gd name="T36" fmla="*/ 6 w 119"/>
                <a:gd name="T37" fmla="*/ 2 h 102"/>
                <a:gd name="T38" fmla="*/ 9 w 119"/>
                <a:gd name="T39" fmla="*/ 1 h 102"/>
                <a:gd name="T40" fmla="*/ 15 w 119"/>
                <a:gd name="T41" fmla="*/ 0 h 102"/>
                <a:gd name="T42" fmla="*/ 15 w 119"/>
                <a:gd name="T43" fmla="*/ 0 h 102"/>
                <a:gd name="T44" fmla="*/ 21 w 119"/>
                <a:gd name="T45" fmla="*/ 0 h 102"/>
                <a:gd name="T46" fmla="*/ 25 w 119"/>
                <a:gd name="T47" fmla="*/ 3 h 102"/>
                <a:gd name="T48" fmla="*/ 113 w 119"/>
                <a:gd name="T4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02">
                  <a:moveTo>
                    <a:pt x="113" y="75"/>
                  </a:moveTo>
                  <a:lnTo>
                    <a:pt x="113" y="75"/>
                  </a:lnTo>
                  <a:lnTo>
                    <a:pt x="116" y="80"/>
                  </a:lnTo>
                  <a:lnTo>
                    <a:pt x="119" y="85"/>
                  </a:lnTo>
                  <a:lnTo>
                    <a:pt x="118" y="91"/>
                  </a:lnTo>
                  <a:lnTo>
                    <a:pt x="115" y="97"/>
                  </a:lnTo>
                  <a:lnTo>
                    <a:pt x="115" y="97"/>
                  </a:lnTo>
                  <a:lnTo>
                    <a:pt x="110" y="101"/>
                  </a:lnTo>
                  <a:lnTo>
                    <a:pt x="104" y="102"/>
                  </a:lnTo>
                  <a:lnTo>
                    <a:pt x="99" y="102"/>
                  </a:lnTo>
                  <a:lnTo>
                    <a:pt x="93" y="99"/>
                  </a:lnTo>
                  <a:lnTo>
                    <a:pt x="6" y="27"/>
                  </a:lnTo>
                  <a:lnTo>
                    <a:pt x="6" y="27"/>
                  </a:lnTo>
                  <a:lnTo>
                    <a:pt x="1" y="22"/>
                  </a:lnTo>
                  <a:lnTo>
                    <a:pt x="0" y="16"/>
                  </a:lnTo>
                  <a:lnTo>
                    <a:pt x="1" y="11"/>
                  </a:lnTo>
                  <a:lnTo>
                    <a:pt x="4" y="5"/>
                  </a:lnTo>
                  <a:lnTo>
                    <a:pt x="4" y="5"/>
                  </a:lnTo>
                  <a:lnTo>
                    <a:pt x="6" y="2"/>
                  </a:lnTo>
                  <a:lnTo>
                    <a:pt x="9" y="1"/>
                  </a:lnTo>
                  <a:lnTo>
                    <a:pt x="15" y="0"/>
                  </a:lnTo>
                  <a:lnTo>
                    <a:pt x="15" y="0"/>
                  </a:lnTo>
                  <a:lnTo>
                    <a:pt x="21" y="0"/>
                  </a:lnTo>
                  <a:lnTo>
                    <a:pt x="25" y="3"/>
                  </a:lnTo>
                  <a:lnTo>
                    <a:pt x="113"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397"/>
            <p:cNvSpPr>
              <a:spLocks/>
            </p:cNvSpPr>
            <p:nvPr/>
          </p:nvSpPr>
          <p:spPr bwMode="auto">
            <a:xfrm>
              <a:off x="4550568" y="3228181"/>
              <a:ext cx="212725" cy="177800"/>
            </a:xfrm>
            <a:custGeom>
              <a:avLst/>
              <a:gdLst>
                <a:gd name="T0" fmla="*/ 134 w 134"/>
                <a:gd name="T1" fmla="*/ 83 h 112"/>
                <a:gd name="T2" fmla="*/ 117 w 134"/>
                <a:gd name="T3" fmla="*/ 112 h 112"/>
                <a:gd name="T4" fmla="*/ 0 w 134"/>
                <a:gd name="T5" fmla="*/ 17 h 112"/>
                <a:gd name="T6" fmla="*/ 35 w 134"/>
                <a:gd name="T7" fmla="*/ 0 h 112"/>
                <a:gd name="T8" fmla="*/ 134 w 134"/>
                <a:gd name="T9" fmla="*/ 83 h 112"/>
              </a:gdLst>
              <a:ahLst/>
              <a:cxnLst>
                <a:cxn ang="0">
                  <a:pos x="T0" y="T1"/>
                </a:cxn>
                <a:cxn ang="0">
                  <a:pos x="T2" y="T3"/>
                </a:cxn>
                <a:cxn ang="0">
                  <a:pos x="T4" y="T5"/>
                </a:cxn>
                <a:cxn ang="0">
                  <a:pos x="T6" y="T7"/>
                </a:cxn>
                <a:cxn ang="0">
                  <a:pos x="T8" y="T9"/>
                </a:cxn>
              </a:cxnLst>
              <a:rect l="0" t="0" r="r" b="b"/>
              <a:pathLst>
                <a:path w="134" h="112">
                  <a:moveTo>
                    <a:pt x="134" y="83"/>
                  </a:moveTo>
                  <a:lnTo>
                    <a:pt x="117" y="112"/>
                  </a:lnTo>
                  <a:lnTo>
                    <a:pt x="0" y="17"/>
                  </a:lnTo>
                  <a:lnTo>
                    <a:pt x="35" y="0"/>
                  </a:lnTo>
                  <a:lnTo>
                    <a:pt x="134" y="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398"/>
            <p:cNvSpPr>
              <a:spLocks/>
            </p:cNvSpPr>
            <p:nvPr/>
          </p:nvSpPr>
          <p:spPr bwMode="auto">
            <a:xfrm>
              <a:off x="4517231" y="3553619"/>
              <a:ext cx="88900" cy="98425"/>
            </a:xfrm>
            <a:custGeom>
              <a:avLst/>
              <a:gdLst>
                <a:gd name="T0" fmla="*/ 50 w 56"/>
                <a:gd name="T1" fmla="*/ 3 h 62"/>
                <a:gd name="T2" fmla="*/ 50 w 56"/>
                <a:gd name="T3" fmla="*/ 3 h 62"/>
                <a:gd name="T4" fmla="*/ 55 w 56"/>
                <a:gd name="T5" fmla="*/ 8 h 62"/>
                <a:gd name="T6" fmla="*/ 56 w 56"/>
                <a:gd name="T7" fmla="*/ 15 h 62"/>
                <a:gd name="T8" fmla="*/ 56 w 56"/>
                <a:gd name="T9" fmla="*/ 21 h 62"/>
                <a:gd name="T10" fmla="*/ 53 w 56"/>
                <a:gd name="T11" fmla="*/ 27 h 62"/>
                <a:gd name="T12" fmla="*/ 30 w 56"/>
                <a:gd name="T13" fmla="*/ 56 h 62"/>
                <a:gd name="T14" fmla="*/ 30 w 56"/>
                <a:gd name="T15" fmla="*/ 56 h 62"/>
                <a:gd name="T16" fmla="*/ 25 w 56"/>
                <a:gd name="T17" fmla="*/ 60 h 62"/>
                <a:gd name="T18" fmla="*/ 19 w 56"/>
                <a:gd name="T19" fmla="*/ 62 h 62"/>
                <a:gd name="T20" fmla="*/ 13 w 56"/>
                <a:gd name="T21" fmla="*/ 61 h 62"/>
                <a:gd name="T22" fmla="*/ 6 w 56"/>
                <a:gd name="T23" fmla="*/ 58 h 62"/>
                <a:gd name="T24" fmla="*/ 6 w 56"/>
                <a:gd name="T25" fmla="*/ 58 h 62"/>
                <a:gd name="T26" fmla="*/ 4 w 56"/>
                <a:gd name="T27" fmla="*/ 56 h 62"/>
                <a:gd name="T28" fmla="*/ 1 w 56"/>
                <a:gd name="T29" fmla="*/ 52 h 62"/>
                <a:gd name="T30" fmla="*/ 0 w 56"/>
                <a:gd name="T31" fmla="*/ 48 h 62"/>
                <a:gd name="T32" fmla="*/ 0 w 56"/>
                <a:gd name="T33" fmla="*/ 45 h 62"/>
                <a:gd name="T34" fmla="*/ 0 w 56"/>
                <a:gd name="T35" fmla="*/ 45 h 62"/>
                <a:gd name="T36" fmla="*/ 1 w 56"/>
                <a:gd name="T37" fmla="*/ 40 h 62"/>
                <a:gd name="T38" fmla="*/ 4 w 56"/>
                <a:gd name="T39" fmla="*/ 35 h 62"/>
                <a:gd name="T40" fmla="*/ 26 w 56"/>
                <a:gd name="T41" fmla="*/ 6 h 62"/>
                <a:gd name="T42" fmla="*/ 26 w 56"/>
                <a:gd name="T43" fmla="*/ 6 h 62"/>
                <a:gd name="T44" fmla="*/ 33 w 56"/>
                <a:gd name="T45" fmla="*/ 2 h 62"/>
                <a:gd name="T46" fmla="*/ 38 w 56"/>
                <a:gd name="T47" fmla="*/ 0 h 62"/>
                <a:gd name="T48" fmla="*/ 45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5" y="8"/>
                  </a:lnTo>
                  <a:lnTo>
                    <a:pt x="56" y="15"/>
                  </a:lnTo>
                  <a:lnTo>
                    <a:pt x="56" y="21"/>
                  </a:lnTo>
                  <a:lnTo>
                    <a:pt x="53" y="27"/>
                  </a:lnTo>
                  <a:lnTo>
                    <a:pt x="30" y="56"/>
                  </a:lnTo>
                  <a:lnTo>
                    <a:pt x="30" y="56"/>
                  </a:lnTo>
                  <a:lnTo>
                    <a:pt x="25" y="60"/>
                  </a:lnTo>
                  <a:lnTo>
                    <a:pt x="19" y="62"/>
                  </a:lnTo>
                  <a:lnTo>
                    <a:pt x="13" y="61"/>
                  </a:lnTo>
                  <a:lnTo>
                    <a:pt x="6" y="58"/>
                  </a:lnTo>
                  <a:lnTo>
                    <a:pt x="6" y="58"/>
                  </a:lnTo>
                  <a:lnTo>
                    <a:pt x="4" y="56"/>
                  </a:lnTo>
                  <a:lnTo>
                    <a:pt x="1" y="52"/>
                  </a:lnTo>
                  <a:lnTo>
                    <a:pt x="0" y="48"/>
                  </a:lnTo>
                  <a:lnTo>
                    <a:pt x="0" y="45"/>
                  </a:lnTo>
                  <a:lnTo>
                    <a:pt x="0" y="45"/>
                  </a:lnTo>
                  <a:lnTo>
                    <a:pt x="1" y="40"/>
                  </a:lnTo>
                  <a:lnTo>
                    <a:pt x="4" y="35"/>
                  </a:lnTo>
                  <a:lnTo>
                    <a:pt x="26" y="6"/>
                  </a:lnTo>
                  <a:lnTo>
                    <a:pt x="26" y="6"/>
                  </a:lnTo>
                  <a:lnTo>
                    <a:pt x="33" y="2"/>
                  </a:lnTo>
                  <a:lnTo>
                    <a:pt x="38" y="0"/>
                  </a:lnTo>
                  <a:lnTo>
                    <a:pt x="45" y="1"/>
                  </a:lnTo>
                  <a:lnTo>
                    <a:pt x="50" y="3"/>
                  </a:lnTo>
                  <a:lnTo>
                    <a:pt x="5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399"/>
            <p:cNvSpPr>
              <a:spLocks/>
            </p:cNvSpPr>
            <p:nvPr/>
          </p:nvSpPr>
          <p:spPr bwMode="auto">
            <a:xfrm>
              <a:off x="4452143" y="3499644"/>
              <a:ext cx="88900" cy="98425"/>
            </a:xfrm>
            <a:custGeom>
              <a:avLst/>
              <a:gdLst>
                <a:gd name="T0" fmla="*/ 50 w 56"/>
                <a:gd name="T1" fmla="*/ 3 h 62"/>
                <a:gd name="T2" fmla="*/ 50 w 56"/>
                <a:gd name="T3" fmla="*/ 3 h 62"/>
                <a:gd name="T4" fmla="*/ 54 w 56"/>
                <a:gd name="T5" fmla="*/ 8 h 62"/>
                <a:gd name="T6" fmla="*/ 56 w 56"/>
                <a:gd name="T7" fmla="*/ 15 h 62"/>
                <a:gd name="T8" fmla="*/ 55 w 56"/>
                <a:gd name="T9" fmla="*/ 21 h 62"/>
                <a:gd name="T10" fmla="*/ 52 w 56"/>
                <a:gd name="T11" fmla="*/ 27 h 62"/>
                <a:gd name="T12" fmla="*/ 30 w 56"/>
                <a:gd name="T13" fmla="*/ 56 h 62"/>
                <a:gd name="T14" fmla="*/ 30 w 56"/>
                <a:gd name="T15" fmla="*/ 56 h 62"/>
                <a:gd name="T16" fmla="*/ 24 w 56"/>
                <a:gd name="T17" fmla="*/ 60 h 62"/>
                <a:gd name="T18" fmla="*/ 19 w 56"/>
                <a:gd name="T19" fmla="*/ 62 h 62"/>
                <a:gd name="T20" fmla="*/ 11 w 56"/>
                <a:gd name="T21" fmla="*/ 61 h 62"/>
                <a:gd name="T22" fmla="*/ 6 w 56"/>
                <a:gd name="T23" fmla="*/ 59 h 62"/>
                <a:gd name="T24" fmla="*/ 6 w 56"/>
                <a:gd name="T25" fmla="*/ 59 h 62"/>
                <a:gd name="T26" fmla="*/ 2 w 56"/>
                <a:gd name="T27" fmla="*/ 55 h 62"/>
                <a:gd name="T28" fmla="*/ 1 w 56"/>
                <a:gd name="T29" fmla="*/ 52 h 62"/>
                <a:gd name="T30" fmla="*/ 0 w 56"/>
                <a:gd name="T31" fmla="*/ 49 h 62"/>
                <a:gd name="T32" fmla="*/ 0 w 56"/>
                <a:gd name="T33" fmla="*/ 45 h 62"/>
                <a:gd name="T34" fmla="*/ 0 w 56"/>
                <a:gd name="T35" fmla="*/ 45 h 62"/>
                <a:gd name="T36" fmla="*/ 0 w 56"/>
                <a:gd name="T37" fmla="*/ 40 h 62"/>
                <a:gd name="T38" fmla="*/ 4 w 56"/>
                <a:gd name="T39" fmla="*/ 35 h 62"/>
                <a:gd name="T40" fmla="*/ 26 w 56"/>
                <a:gd name="T41" fmla="*/ 6 h 62"/>
                <a:gd name="T42" fmla="*/ 26 w 56"/>
                <a:gd name="T43" fmla="*/ 6 h 62"/>
                <a:gd name="T44" fmla="*/ 31 w 56"/>
                <a:gd name="T45" fmla="*/ 2 h 62"/>
                <a:gd name="T46" fmla="*/ 37 w 56"/>
                <a:gd name="T47" fmla="*/ 0 h 62"/>
                <a:gd name="T48" fmla="*/ 44 w 56"/>
                <a:gd name="T49" fmla="*/ 1 h 62"/>
                <a:gd name="T50" fmla="*/ 50 w 56"/>
                <a:gd name="T51" fmla="*/ 3 h 62"/>
                <a:gd name="T52" fmla="*/ 50 w 56"/>
                <a:gd name="T53" fmla="*/ 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2">
                  <a:moveTo>
                    <a:pt x="50" y="3"/>
                  </a:moveTo>
                  <a:lnTo>
                    <a:pt x="50" y="3"/>
                  </a:lnTo>
                  <a:lnTo>
                    <a:pt x="54" y="8"/>
                  </a:lnTo>
                  <a:lnTo>
                    <a:pt x="56" y="15"/>
                  </a:lnTo>
                  <a:lnTo>
                    <a:pt x="55" y="21"/>
                  </a:lnTo>
                  <a:lnTo>
                    <a:pt x="52" y="27"/>
                  </a:lnTo>
                  <a:lnTo>
                    <a:pt x="30" y="56"/>
                  </a:lnTo>
                  <a:lnTo>
                    <a:pt x="30" y="56"/>
                  </a:lnTo>
                  <a:lnTo>
                    <a:pt x="24" y="60"/>
                  </a:lnTo>
                  <a:lnTo>
                    <a:pt x="19" y="62"/>
                  </a:lnTo>
                  <a:lnTo>
                    <a:pt x="11" y="61"/>
                  </a:lnTo>
                  <a:lnTo>
                    <a:pt x="6" y="59"/>
                  </a:lnTo>
                  <a:lnTo>
                    <a:pt x="6" y="59"/>
                  </a:lnTo>
                  <a:lnTo>
                    <a:pt x="2" y="55"/>
                  </a:lnTo>
                  <a:lnTo>
                    <a:pt x="1" y="52"/>
                  </a:lnTo>
                  <a:lnTo>
                    <a:pt x="0" y="49"/>
                  </a:lnTo>
                  <a:lnTo>
                    <a:pt x="0" y="45"/>
                  </a:lnTo>
                  <a:lnTo>
                    <a:pt x="0" y="45"/>
                  </a:lnTo>
                  <a:lnTo>
                    <a:pt x="0" y="40"/>
                  </a:lnTo>
                  <a:lnTo>
                    <a:pt x="4" y="35"/>
                  </a:lnTo>
                  <a:lnTo>
                    <a:pt x="26" y="6"/>
                  </a:lnTo>
                  <a:lnTo>
                    <a:pt x="26" y="6"/>
                  </a:lnTo>
                  <a:lnTo>
                    <a:pt x="31" y="2"/>
                  </a:lnTo>
                  <a:lnTo>
                    <a:pt x="37" y="0"/>
                  </a:lnTo>
                  <a:lnTo>
                    <a:pt x="44" y="1"/>
                  </a:lnTo>
                  <a:lnTo>
                    <a:pt x="50" y="3"/>
                  </a:lnTo>
                  <a:lnTo>
                    <a:pt x="5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400"/>
            <p:cNvSpPr>
              <a:spLocks/>
            </p:cNvSpPr>
            <p:nvPr/>
          </p:nvSpPr>
          <p:spPr bwMode="auto">
            <a:xfrm>
              <a:off x="4396581" y="3244056"/>
              <a:ext cx="103188" cy="171450"/>
            </a:xfrm>
            <a:custGeom>
              <a:avLst/>
              <a:gdLst>
                <a:gd name="T0" fmla="*/ 65 w 65"/>
                <a:gd name="T1" fmla="*/ 7 h 108"/>
                <a:gd name="T2" fmla="*/ 26 w 65"/>
                <a:gd name="T3" fmla="*/ 108 h 108"/>
                <a:gd name="T4" fmla="*/ 0 w 65"/>
                <a:gd name="T5" fmla="*/ 91 h 108"/>
                <a:gd name="T6" fmla="*/ 35 w 65"/>
                <a:gd name="T7" fmla="*/ 0 h 108"/>
                <a:gd name="T8" fmla="*/ 65 w 65"/>
                <a:gd name="T9" fmla="*/ 7 h 108"/>
              </a:gdLst>
              <a:ahLst/>
              <a:cxnLst>
                <a:cxn ang="0">
                  <a:pos x="T0" y="T1"/>
                </a:cxn>
                <a:cxn ang="0">
                  <a:pos x="T2" y="T3"/>
                </a:cxn>
                <a:cxn ang="0">
                  <a:pos x="T4" y="T5"/>
                </a:cxn>
                <a:cxn ang="0">
                  <a:pos x="T6" y="T7"/>
                </a:cxn>
                <a:cxn ang="0">
                  <a:pos x="T8" y="T9"/>
                </a:cxn>
              </a:cxnLst>
              <a:rect l="0" t="0" r="r" b="b"/>
              <a:pathLst>
                <a:path w="65" h="108">
                  <a:moveTo>
                    <a:pt x="65" y="7"/>
                  </a:moveTo>
                  <a:lnTo>
                    <a:pt x="26" y="108"/>
                  </a:lnTo>
                  <a:lnTo>
                    <a:pt x="0" y="91"/>
                  </a:lnTo>
                  <a:lnTo>
                    <a:pt x="35" y="0"/>
                  </a:lnTo>
                  <a:lnTo>
                    <a:pt x="65"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401"/>
            <p:cNvSpPr>
              <a:spLocks/>
            </p:cNvSpPr>
            <p:nvPr/>
          </p:nvSpPr>
          <p:spPr bwMode="auto">
            <a:xfrm>
              <a:off x="4383881" y="3445669"/>
              <a:ext cx="92075" cy="98425"/>
            </a:xfrm>
            <a:custGeom>
              <a:avLst/>
              <a:gdLst>
                <a:gd name="T0" fmla="*/ 52 w 58"/>
                <a:gd name="T1" fmla="*/ 4 h 62"/>
                <a:gd name="T2" fmla="*/ 52 w 58"/>
                <a:gd name="T3" fmla="*/ 4 h 62"/>
                <a:gd name="T4" fmla="*/ 55 w 58"/>
                <a:gd name="T5" fmla="*/ 9 h 62"/>
                <a:gd name="T6" fmla="*/ 58 w 58"/>
                <a:gd name="T7" fmla="*/ 15 h 62"/>
                <a:gd name="T8" fmla="*/ 57 w 58"/>
                <a:gd name="T9" fmla="*/ 21 h 62"/>
                <a:gd name="T10" fmla="*/ 54 w 58"/>
                <a:gd name="T11" fmla="*/ 27 h 62"/>
                <a:gd name="T12" fmla="*/ 30 w 58"/>
                <a:gd name="T13" fmla="*/ 56 h 62"/>
                <a:gd name="T14" fmla="*/ 30 w 58"/>
                <a:gd name="T15" fmla="*/ 56 h 62"/>
                <a:gd name="T16" fmla="*/ 25 w 58"/>
                <a:gd name="T17" fmla="*/ 60 h 62"/>
                <a:gd name="T18" fmla="*/ 19 w 58"/>
                <a:gd name="T19" fmla="*/ 62 h 62"/>
                <a:gd name="T20" fmla="*/ 13 w 58"/>
                <a:gd name="T21" fmla="*/ 61 h 62"/>
                <a:gd name="T22" fmla="*/ 7 w 58"/>
                <a:gd name="T23" fmla="*/ 59 h 62"/>
                <a:gd name="T24" fmla="*/ 7 w 58"/>
                <a:gd name="T25" fmla="*/ 59 h 62"/>
                <a:gd name="T26" fmla="*/ 4 w 58"/>
                <a:gd name="T27" fmla="*/ 56 h 62"/>
                <a:gd name="T28" fmla="*/ 3 w 58"/>
                <a:gd name="T29" fmla="*/ 52 h 62"/>
                <a:gd name="T30" fmla="*/ 2 w 58"/>
                <a:gd name="T31" fmla="*/ 49 h 62"/>
                <a:gd name="T32" fmla="*/ 0 w 58"/>
                <a:gd name="T33" fmla="*/ 45 h 62"/>
                <a:gd name="T34" fmla="*/ 0 w 58"/>
                <a:gd name="T35" fmla="*/ 45 h 62"/>
                <a:gd name="T36" fmla="*/ 2 w 58"/>
                <a:gd name="T37" fmla="*/ 40 h 62"/>
                <a:gd name="T38" fmla="*/ 4 w 58"/>
                <a:gd name="T39" fmla="*/ 35 h 62"/>
                <a:gd name="T40" fmla="*/ 28 w 58"/>
                <a:gd name="T41" fmla="*/ 6 h 62"/>
                <a:gd name="T42" fmla="*/ 28 w 58"/>
                <a:gd name="T43" fmla="*/ 6 h 62"/>
                <a:gd name="T44" fmla="*/ 33 w 58"/>
                <a:gd name="T45" fmla="*/ 2 h 62"/>
                <a:gd name="T46" fmla="*/ 39 w 58"/>
                <a:gd name="T47" fmla="*/ 0 h 62"/>
                <a:gd name="T48" fmla="*/ 45 w 58"/>
                <a:gd name="T49" fmla="*/ 1 h 62"/>
                <a:gd name="T50" fmla="*/ 52 w 58"/>
                <a:gd name="T51" fmla="*/ 4 h 62"/>
                <a:gd name="T52" fmla="*/ 52 w 58"/>
                <a:gd name="T53"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2">
                  <a:moveTo>
                    <a:pt x="52" y="4"/>
                  </a:moveTo>
                  <a:lnTo>
                    <a:pt x="52" y="4"/>
                  </a:lnTo>
                  <a:lnTo>
                    <a:pt x="55" y="9"/>
                  </a:lnTo>
                  <a:lnTo>
                    <a:pt x="58" y="15"/>
                  </a:lnTo>
                  <a:lnTo>
                    <a:pt x="57" y="21"/>
                  </a:lnTo>
                  <a:lnTo>
                    <a:pt x="54" y="27"/>
                  </a:lnTo>
                  <a:lnTo>
                    <a:pt x="30" y="56"/>
                  </a:lnTo>
                  <a:lnTo>
                    <a:pt x="30" y="56"/>
                  </a:lnTo>
                  <a:lnTo>
                    <a:pt x="25" y="60"/>
                  </a:lnTo>
                  <a:lnTo>
                    <a:pt x="19" y="62"/>
                  </a:lnTo>
                  <a:lnTo>
                    <a:pt x="13" y="61"/>
                  </a:lnTo>
                  <a:lnTo>
                    <a:pt x="7" y="59"/>
                  </a:lnTo>
                  <a:lnTo>
                    <a:pt x="7" y="59"/>
                  </a:lnTo>
                  <a:lnTo>
                    <a:pt x="4" y="56"/>
                  </a:lnTo>
                  <a:lnTo>
                    <a:pt x="3" y="52"/>
                  </a:lnTo>
                  <a:lnTo>
                    <a:pt x="2" y="49"/>
                  </a:lnTo>
                  <a:lnTo>
                    <a:pt x="0" y="45"/>
                  </a:lnTo>
                  <a:lnTo>
                    <a:pt x="0" y="45"/>
                  </a:lnTo>
                  <a:lnTo>
                    <a:pt x="2" y="40"/>
                  </a:lnTo>
                  <a:lnTo>
                    <a:pt x="4" y="35"/>
                  </a:lnTo>
                  <a:lnTo>
                    <a:pt x="28" y="6"/>
                  </a:lnTo>
                  <a:lnTo>
                    <a:pt x="28" y="6"/>
                  </a:lnTo>
                  <a:lnTo>
                    <a:pt x="33" y="2"/>
                  </a:lnTo>
                  <a:lnTo>
                    <a:pt x="39" y="0"/>
                  </a:lnTo>
                  <a:lnTo>
                    <a:pt x="45" y="1"/>
                  </a:lnTo>
                  <a:lnTo>
                    <a:pt x="52" y="4"/>
                  </a:lnTo>
                  <a:lnTo>
                    <a:pt x="52"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402"/>
            <p:cNvSpPr>
              <a:spLocks/>
            </p:cNvSpPr>
            <p:nvPr/>
          </p:nvSpPr>
          <p:spPr bwMode="auto">
            <a:xfrm>
              <a:off x="4341018" y="3210719"/>
              <a:ext cx="98425" cy="182563"/>
            </a:xfrm>
            <a:custGeom>
              <a:avLst/>
              <a:gdLst>
                <a:gd name="T0" fmla="*/ 62 w 62"/>
                <a:gd name="T1" fmla="*/ 15 h 115"/>
                <a:gd name="T2" fmla="*/ 62 w 62"/>
                <a:gd name="T3" fmla="*/ 15 h 115"/>
                <a:gd name="T4" fmla="*/ 61 w 62"/>
                <a:gd name="T5" fmla="*/ 20 h 115"/>
                <a:gd name="T6" fmla="*/ 30 w 62"/>
                <a:gd name="T7" fmla="*/ 105 h 115"/>
                <a:gd name="T8" fmla="*/ 30 w 62"/>
                <a:gd name="T9" fmla="*/ 105 h 115"/>
                <a:gd name="T10" fmla="*/ 26 w 62"/>
                <a:gd name="T11" fmla="*/ 110 h 115"/>
                <a:gd name="T12" fmla="*/ 21 w 62"/>
                <a:gd name="T13" fmla="*/ 113 h 115"/>
                <a:gd name="T14" fmla="*/ 16 w 62"/>
                <a:gd name="T15" fmla="*/ 115 h 115"/>
                <a:gd name="T16" fmla="*/ 10 w 62"/>
                <a:gd name="T17" fmla="*/ 114 h 115"/>
                <a:gd name="T18" fmla="*/ 10 w 62"/>
                <a:gd name="T19" fmla="*/ 114 h 115"/>
                <a:gd name="T20" fmla="*/ 6 w 62"/>
                <a:gd name="T21" fmla="*/ 112 h 115"/>
                <a:gd name="T22" fmla="*/ 2 w 62"/>
                <a:gd name="T23" fmla="*/ 108 h 115"/>
                <a:gd name="T24" fmla="*/ 1 w 62"/>
                <a:gd name="T25" fmla="*/ 104 h 115"/>
                <a:gd name="T26" fmla="*/ 0 w 62"/>
                <a:gd name="T27" fmla="*/ 100 h 115"/>
                <a:gd name="T28" fmla="*/ 0 w 62"/>
                <a:gd name="T29" fmla="*/ 100 h 115"/>
                <a:gd name="T30" fmla="*/ 1 w 62"/>
                <a:gd name="T31" fmla="*/ 94 h 115"/>
                <a:gd name="T32" fmla="*/ 34 w 62"/>
                <a:gd name="T33" fmla="*/ 10 h 115"/>
                <a:gd name="T34" fmla="*/ 34 w 62"/>
                <a:gd name="T35" fmla="*/ 10 h 115"/>
                <a:gd name="T36" fmla="*/ 36 w 62"/>
                <a:gd name="T37" fmla="*/ 5 h 115"/>
                <a:gd name="T38" fmla="*/ 41 w 62"/>
                <a:gd name="T39" fmla="*/ 1 h 115"/>
                <a:gd name="T40" fmla="*/ 46 w 62"/>
                <a:gd name="T41" fmla="*/ 0 h 115"/>
                <a:gd name="T42" fmla="*/ 52 w 62"/>
                <a:gd name="T43" fmla="*/ 1 h 115"/>
                <a:gd name="T44" fmla="*/ 52 w 62"/>
                <a:gd name="T45" fmla="*/ 1 h 115"/>
                <a:gd name="T46" fmla="*/ 56 w 62"/>
                <a:gd name="T47" fmla="*/ 4 h 115"/>
                <a:gd name="T48" fmla="*/ 60 w 62"/>
                <a:gd name="T49" fmla="*/ 6 h 115"/>
                <a:gd name="T50" fmla="*/ 61 w 62"/>
                <a:gd name="T51" fmla="*/ 11 h 115"/>
                <a:gd name="T52" fmla="*/ 62 w 62"/>
                <a:gd name="T53" fmla="*/ 15 h 115"/>
                <a:gd name="T54" fmla="*/ 62 w 62"/>
                <a:gd name="T5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15">
                  <a:moveTo>
                    <a:pt x="62" y="15"/>
                  </a:moveTo>
                  <a:lnTo>
                    <a:pt x="62" y="15"/>
                  </a:lnTo>
                  <a:lnTo>
                    <a:pt x="61" y="20"/>
                  </a:lnTo>
                  <a:lnTo>
                    <a:pt x="30" y="105"/>
                  </a:lnTo>
                  <a:lnTo>
                    <a:pt x="30" y="105"/>
                  </a:lnTo>
                  <a:lnTo>
                    <a:pt x="26" y="110"/>
                  </a:lnTo>
                  <a:lnTo>
                    <a:pt x="21" y="113"/>
                  </a:lnTo>
                  <a:lnTo>
                    <a:pt x="16" y="115"/>
                  </a:lnTo>
                  <a:lnTo>
                    <a:pt x="10" y="114"/>
                  </a:lnTo>
                  <a:lnTo>
                    <a:pt x="10" y="114"/>
                  </a:lnTo>
                  <a:lnTo>
                    <a:pt x="6" y="112"/>
                  </a:lnTo>
                  <a:lnTo>
                    <a:pt x="2" y="108"/>
                  </a:lnTo>
                  <a:lnTo>
                    <a:pt x="1" y="104"/>
                  </a:lnTo>
                  <a:lnTo>
                    <a:pt x="0" y="100"/>
                  </a:lnTo>
                  <a:lnTo>
                    <a:pt x="0" y="100"/>
                  </a:lnTo>
                  <a:lnTo>
                    <a:pt x="1" y="94"/>
                  </a:lnTo>
                  <a:lnTo>
                    <a:pt x="34" y="10"/>
                  </a:lnTo>
                  <a:lnTo>
                    <a:pt x="34" y="10"/>
                  </a:lnTo>
                  <a:lnTo>
                    <a:pt x="36" y="5"/>
                  </a:lnTo>
                  <a:lnTo>
                    <a:pt x="41" y="1"/>
                  </a:lnTo>
                  <a:lnTo>
                    <a:pt x="46" y="0"/>
                  </a:lnTo>
                  <a:lnTo>
                    <a:pt x="52" y="1"/>
                  </a:lnTo>
                  <a:lnTo>
                    <a:pt x="52" y="1"/>
                  </a:lnTo>
                  <a:lnTo>
                    <a:pt x="56" y="4"/>
                  </a:lnTo>
                  <a:lnTo>
                    <a:pt x="60" y="6"/>
                  </a:lnTo>
                  <a:lnTo>
                    <a:pt x="61" y="11"/>
                  </a:lnTo>
                  <a:lnTo>
                    <a:pt x="62" y="15"/>
                  </a:lnTo>
                  <a:lnTo>
                    <a:pt x="6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403"/>
            <p:cNvSpPr>
              <a:spLocks/>
            </p:cNvSpPr>
            <p:nvPr/>
          </p:nvSpPr>
          <p:spPr bwMode="auto">
            <a:xfrm>
              <a:off x="4334668" y="3405981"/>
              <a:ext cx="88900" cy="96838"/>
            </a:xfrm>
            <a:custGeom>
              <a:avLst/>
              <a:gdLst>
                <a:gd name="T0" fmla="*/ 50 w 56"/>
                <a:gd name="T1" fmla="*/ 4 h 61"/>
                <a:gd name="T2" fmla="*/ 50 w 56"/>
                <a:gd name="T3" fmla="*/ 4 h 61"/>
                <a:gd name="T4" fmla="*/ 55 w 56"/>
                <a:gd name="T5" fmla="*/ 9 h 61"/>
                <a:gd name="T6" fmla="*/ 56 w 56"/>
                <a:gd name="T7" fmla="*/ 15 h 61"/>
                <a:gd name="T8" fmla="*/ 56 w 56"/>
                <a:gd name="T9" fmla="*/ 21 h 61"/>
                <a:gd name="T10" fmla="*/ 53 w 56"/>
                <a:gd name="T11" fmla="*/ 27 h 61"/>
                <a:gd name="T12" fmla="*/ 30 w 56"/>
                <a:gd name="T13" fmla="*/ 55 h 61"/>
                <a:gd name="T14" fmla="*/ 30 w 56"/>
                <a:gd name="T15" fmla="*/ 55 h 61"/>
                <a:gd name="T16" fmla="*/ 25 w 56"/>
                <a:gd name="T17" fmla="*/ 60 h 61"/>
                <a:gd name="T18" fmla="*/ 19 w 56"/>
                <a:gd name="T19" fmla="*/ 61 h 61"/>
                <a:gd name="T20" fmla="*/ 12 w 56"/>
                <a:gd name="T21" fmla="*/ 61 h 61"/>
                <a:gd name="T22" fmla="*/ 6 w 56"/>
                <a:gd name="T23" fmla="*/ 57 h 61"/>
                <a:gd name="T24" fmla="*/ 6 w 56"/>
                <a:gd name="T25" fmla="*/ 57 h 61"/>
                <a:gd name="T26" fmla="*/ 4 w 56"/>
                <a:gd name="T27" fmla="*/ 55 h 61"/>
                <a:gd name="T28" fmla="*/ 1 w 56"/>
                <a:gd name="T29" fmla="*/ 52 h 61"/>
                <a:gd name="T30" fmla="*/ 0 w 56"/>
                <a:gd name="T31" fmla="*/ 49 h 61"/>
                <a:gd name="T32" fmla="*/ 0 w 56"/>
                <a:gd name="T33" fmla="*/ 45 h 61"/>
                <a:gd name="T34" fmla="*/ 0 w 56"/>
                <a:gd name="T35" fmla="*/ 45 h 61"/>
                <a:gd name="T36" fmla="*/ 1 w 56"/>
                <a:gd name="T37" fmla="*/ 39 h 61"/>
                <a:gd name="T38" fmla="*/ 4 w 56"/>
                <a:gd name="T39" fmla="*/ 34 h 61"/>
                <a:gd name="T40" fmla="*/ 26 w 56"/>
                <a:gd name="T41" fmla="*/ 6 h 61"/>
                <a:gd name="T42" fmla="*/ 26 w 56"/>
                <a:gd name="T43" fmla="*/ 6 h 61"/>
                <a:gd name="T44" fmla="*/ 31 w 56"/>
                <a:gd name="T45" fmla="*/ 1 h 61"/>
                <a:gd name="T46" fmla="*/ 38 w 56"/>
                <a:gd name="T47" fmla="*/ 0 h 61"/>
                <a:gd name="T48" fmla="*/ 45 w 56"/>
                <a:gd name="T49" fmla="*/ 0 h 61"/>
                <a:gd name="T50" fmla="*/ 50 w 56"/>
                <a:gd name="T51" fmla="*/ 4 h 61"/>
                <a:gd name="T52" fmla="*/ 50 w 56"/>
                <a:gd name="T53"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61">
                  <a:moveTo>
                    <a:pt x="50" y="4"/>
                  </a:moveTo>
                  <a:lnTo>
                    <a:pt x="50" y="4"/>
                  </a:lnTo>
                  <a:lnTo>
                    <a:pt x="55" y="9"/>
                  </a:lnTo>
                  <a:lnTo>
                    <a:pt x="56" y="15"/>
                  </a:lnTo>
                  <a:lnTo>
                    <a:pt x="56" y="21"/>
                  </a:lnTo>
                  <a:lnTo>
                    <a:pt x="53" y="27"/>
                  </a:lnTo>
                  <a:lnTo>
                    <a:pt x="30" y="55"/>
                  </a:lnTo>
                  <a:lnTo>
                    <a:pt x="30" y="55"/>
                  </a:lnTo>
                  <a:lnTo>
                    <a:pt x="25" y="60"/>
                  </a:lnTo>
                  <a:lnTo>
                    <a:pt x="19" y="61"/>
                  </a:lnTo>
                  <a:lnTo>
                    <a:pt x="12" y="61"/>
                  </a:lnTo>
                  <a:lnTo>
                    <a:pt x="6" y="57"/>
                  </a:lnTo>
                  <a:lnTo>
                    <a:pt x="6" y="57"/>
                  </a:lnTo>
                  <a:lnTo>
                    <a:pt x="4" y="55"/>
                  </a:lnTo>
                  <a:lnTo>
                    <a:pt x="1" y="52"/>
                  </a:lnTo>
                  <a:lnTo>
                    <a:pt x="0" y="49"/>
                  </a:lnTo>
                  <a:lnTo>
                    <a:pt x="0" y="45"/>
                  </a:lnTo>
                  <a:lnTo>
                    <a:pt x="0" y="45"/>
                  </a:lnTo>
                  <a:lnTo>
                    <a:pt x="1" y="39"/>
                  </a:lnTo>
                  <a:lnTo>
                    <a:pt x="4" y="34"/>
                  </a:lnTo>
                  <a:lnTo>
                    <a:pt x="26" y="6"/>
                  </a:lnTo>
                  <a:lnTo>
                    <a:pt x="26" y="6"/>
                  </a:lnTo>
                  <a:lnTo>
                    <a:pt x="31" y="1"/>
                  </a:lnTo>
                  <a:lnTo>
                    <a:pt x="38" y="0"/>
                  </a:lnTo>
                  <a:lnTo>
                    <a:pt x="45" y="0"/>
                  </a:lnTo>
                  <a:lnTo>
                    <a:pt x="50" y="4"/>
                  </a:lnTo>
                  <a:lnTo>
                    <a:pt x="5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6" name="矩形 25"/>
          <p:cNvSpPr/>
          <p:nvPr/>
        </p:nvSpPr>
        <p:spPr>
          <a:xfrm>
            <a:off x="1729898" y="3817096"/>
            <a:ext cx="1980030" cy="523220"/>
          </a:xfrm>
          <a:prstGeom prst="rect">
            <a:avLst/>
          </a:prstGeom>
        </p:spPr>
        <p:txBody>
          <a:bodyPr wrap="none">
            <a:spAutoFit/>
          </a:bodyPr>
          <a:lstStyle/>
          <a:p>
            <a:pPr algn="r"/>
            <a:r>
              <a:rPr lang="zh-CN" altLang="en-US" sz="2800" b="1" dirty="0">
                <a:solidFill>
                  <a:srgbClr val="215968"/>
                </a:solidFill>
              </a:rPr>
              <a:t>有备份需求</a:t>
            </a:r>
            <a:endParaRPr lang="en-US" altLang="zh-CN" sz="2800" b="1" dirty="0">
              <a:solidFill>
                <a:srgbClr val="215968"/>
              </a:solidFill>
            </a:endParaRPr>
          </a:p>
        </p:txBody>
      </p:sp>
      <p:sp>
        <p:nvSpPr>
          <p:cNvPr id="28" name="矩形 27"/>
          <p:cNvSpPr/>
          <p:nvPr/>
        </p:nvSpPr>
        <p:spPr>
          <a:xfrm>
            <a:off x="8540096" y="3857311"/>
            <a:ext cx="1980029" cy="523220"/>
          </a:xfrm>
          <a:prstGeom prst="rect">
            <a:avLst/>
          </a:prstGeom>
        </p:spPr>
        <p:txBody>
          <a:bodyPr wrap="none">
            <a:spAutoFit/>
          </a:bodyPr>
          <a:lstStyle/>
          <a:p>
            <a:r>
              <a:rPr lang="zh-CN" altLang="en-US" sz="2800" b="1" dirty="0">
                <a:solidFill>
                  <a:srgbClr val="215968"/>
                </a:solidFill>
              </a:rPr>
              <a:t>有硬件资源</a:t>
            </a:r>
            <a:endParaRPr lang="en-US" altLang="zh-CN" sz="2800" b="1" dirty="0">
              <a:solidFill>
                <a:srgbClr val="215968"/>
              </a:solidFill>
            </a:endParaRPr>
          </a:p>
        </p:txBody>
      </p:sp>
    </p:spTree>
    <p:extLst>
      <p:ext uri="{BB962C8B-B14F-4D97-AF65-F5344CB8AC3E}">
        <p14:creationId xmlns:p14="http://schemas.microsoft.com/office/powerpoint/2010/main" val="288158041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1</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应用场景</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Situation</a:t>
            </a:r>
            <a:endParaRPr lang="zh-CN" altLang="en-US" sz="1400" dirty="0"/>
          </a:p>
        </p:txBody>
      </p:sp>
      <p:sp>
        <p:nvSpPr>
          <p:cNvPr id="40" name="矩形 39"/>
          <p:cNvSpPr/>
          <p:nvPr/>
        </p:nvSpPr>
        <p:spPr>
          <a:xfrm>
            <a:off x="7177865" y="1758961"/>
            <a:ext cx="2494595" cy="400109"/>
          </a:xfrm>
          <a:prstGeom prst="rect">
            <a:avLst/>
          </a:prstGeom>
        </p:spPr>
        <p:txBody>
          <a:bodyPr wrap="none">
            <a:spAutoFit/>
          </a:bodyPr>
          <a:lstStyle/>
          <a:p>
            <a:pPr lvl="0"/>
            <a:r>
              <a:rPr lang="zh-CN" altLang="en-US" sz="2000" b="1" dirty="0">
                <a:solidFill>
                  <a:srgbClr val="EA5503"/>
                </a:solidFill>
              </a:rPr>
              <a:t>假设你有自己的</a:t>
            </a:r>
            <a:r>
              <a:rPr lang="en-US" altLang="zh-CN" sz="2000" b="1" dirty="0">
                <a:solidFill>
                  <a:srgbClr val="EA5503"/>
                </a:solidFill>
              </a:rPr>
              <a:t>VPS</a:t>
            </a:r>
          </a:p>
        </p:txBody>
      </p:sp>
      <p:sp>
        <p:nvSpPr>
          <p:cNvPr id="43" name="矩形 42"/>
          <p:cNvSpPr/>
          <p:nvPr/>
        </p:nvSpPr>
        <p:spPr>
          <a:xfrm>
            <a:off x="7152921" y="2892067"/>
            <a:ext cx="2749471" cy="400110"/>
          </a:xfrm>
          <a:prstGeom prst="rect">
            <a:avLst/>
          </a:prstGeom>
        </p:spPr>
        <p:txBody>
          <a:bodyPr wrap="none">
            <a:spAutoFit/>
          </a:bodyPr>
          <a:lstStyle/>
          <a:p>
            <a:pPr lvl="0"/>
            <a:r>
              <a:rPr lang="zh-CN" altLang="en-US" sz="2000" b="1" dirty="0">
                <a:solidFill>
                  <a:srgbClr val="EA5503"/>
                </a:solidFill>
              </a:rPr>
              <a:t>假设你有三台以上电脑</a:t>
            </a:r>
            <a:endParaRPr lang="en-US" altLang="zh-CN" sz="2000" b="1" dirty="0">
              <a:solidFill>
                <a:srgbClr val="EA5503"/>
              </a:solidFill>
            </a:endParaRPr>
          </a:p>
        </p:txBody>
      </p:sp>
      <p:sp>
        <p:nvSpPr>
          <p:cNvPr id="46" name="矩形 45"/>
          <p:cNvSpPr/>
          <p:nvPr/>
        </p:nvSpPr>
        <p:spPr>
          <a:xfrm>
            <a:off x="7152921" y="3970470"/>
            <a:ext cx="2749471" cy="400110"/>
          </a:xfrm>
          <a:prstGeom prst="rect">
            <a:avLst/>
          </a:prstGeom>
        </p:spPr>
        <p:txBody>
          <a:bodyPr wrap="none">
            <a:spAutoFit/>
          </a:bodyPr>
          <a:lstStyle/>
          <a:p>
            <a:pPr lvl="0"/>
            <a:r>
              <a:rPr lang="zh-CN" altLang="en-US" sz="2000" b="1" dirty="0">
                <a:solidFill>
                  <a:srgbClr val="EA5503"/>
                </a:solidFill>
              </a:rPr>
              <a:t>假设你不想充网盘会员</a:t>
            </a:r>
            <a:endParaRPr lang="en-US" altLang="zh-CN" sz="2000" b="1" dirty="0">
              <a:solidFill>
                <a:srgbClr val="EA5503"/>
              </a:solidFill>
            </a:endParaRPr>
          </a:p>
        </p:txBody>
      </p:sp>
      <p:sp>
        <p:nvSpPr>
          <p:cNvPr id="49" name="矩形 48"/>
          <p:cNvSpPr/>
          <p:nvPr/>
        </p:nvSpPr>
        <p:spPr>
          <a:xfrm>
            <a:off x="7177865" y="5071263"/>
            <a:ext cx="3775393" cy="400110"/>
          </a:xfrm>
          <a:prstGeom prst="rect">
            <a:avLst/>
          </a:prstGeom>
        </p:spPr>
        <p:txBody>
          <a:bodyPr wrap="none">
            <a:spAutoFit/>
          </a:bodyPr>
          <a:lstStyle/>
          <a:p>
            <a:pPr lvl="0"/>
            <a:r>
              <a:rPr lang="zh-CN" altLang="en-US" sz="2000" b="1" dirty="0">
                <a:solidFill>
                  <a:srgbClr val="EA5503"/>
                </a:solidFill>
              </a:rPr>
              <a:t>假设你愁于多台电脑的备份工作</a:t>
            </a:r>
            <a:endParaRPr lang="en-US" altLang="zh-CN" sz="2000" b="1" dirty="0">
              <a:solidFill>
                <a:srgbClr val="EA5503"/>
              </a:solidFill>
            </a:endParaRPr>
          </a:p>
        </p:txBody>
      </p:sp>
      <p:grpSp>
        <p:nvGrpSpPr>
          <p:cNvPr id="58" name="组合 57"/>
          <p:cNvGrpSpPr/>
          <p:nvPr/>
        </p:nvGrpSpPr>
        <p:grpSpPr>
          <a:xfrm>
            <a:off x="6271570" y="1647076"/>
            <a:ext cx="707134" cy="707134"/>
            <a:chOff x="6271570" y="1647076"/>
            <a:chExt cx="707134" cy="707134"/>
          </a:xfrm>
        </p:grpSpPr>
        <p:sp>
          <p:nvSpPr>
            <p:cNvPr id="8" name="椭圆 7"/>
            <p:cNvSpPr/>
            <p:nvPr/>
          </p:nvSpPr>
          <p:spPr>
            <a:xfrm>
              <a:off x="6271570" y="1647076"/>
              <a:ext cx="707134" cy="707134"/>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4" name="Freeform 217"/>
            <p:cNvSpPr>
              <a:spLocks noChangeAspect="1" noEditPoints="1"/>
            </p:cNvSpPr>
            <p:nvPr/>
          </p:nvSpPr>
          <p:spPr bwMode="auto">
            <a:xfrm>
              <a:off x="6421293" y="1777532"/>
              <a:ext cx="420069" cy="42679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p:cNvGrpSpPr/>
          <p:nvPr/>
        </p:nvGrpSpPr>
        <p:grpSpPr>
          <a:xfrm>
            <a:off x="6271570" y="3827800"/>
            <a:ext cx="707134" cy="707134"/>
            <a:chOff x="6271570" y="3827800"/>
            <a:chExt cx="707134" cy="707134"/>
          </a:xfrm>
        </p:grpSpPr>
        <p:sp>
          <p:nvSpPr>
            <p:cNvPr id="20" name="椭圆 19"/>
            <p:cNvSpPr/>
            <p:nvPr/>
          </p:nvSpPr>
          <p:spPr>
            <a:xfrm>
              <a:off x="6271570" y="3827800"/>
              <a:ext cx="707134" cy="707134"/>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5" name="Freeform 218"/>
            <p:cNvSpPr>
              <a:spLocks noChangeAspect="1" noEditPoints="1"/>
            </p:cNvSpPr>
            <p:nvPr/>
          </p:nvSpPr>
          <p:spPr bwMode="auto">
            <a:xfrm>
              <a:off x="6421293" y="3970470"/>
              <a:ext cx="401217" cy="421794"/>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组合 60"/>
          <p:cNvGrpSpPr/>
          <p:nvPr/>
        </p:nvGrpSpPr>
        <p:grpSpPr>
          <a:xfrm>
            <a:off x="6271570" y="4917751"/>
            <a:ext cx="707134" cy="707134"/>
            <a:chOff x="6271570" y="4917751"/>
            <a:chExt cx="707134" cy="707134"/>
          </a:xfrm>
        </p:grpSpPr>
        <p:sp>
          <p:nvSpPr>
            <p:cNvPr id="31" name="椭圆 30"/>
            <p:cNvSpPr/>
            <p:nvPr/>
          </p:nvSpPr>
          <p:spPr>
            <a:xfrm>
              <a:off x="6271570" y="4917751"/>
              <a:ext cx="707134" cy="707134"/>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6" name="Freeform 219"/>
            <p:cNvSpPr>
              <a:spLocks noChangeAspect="1" noEditPoints="1"/>
            </p:cNvSpPr>
            <p:nvPr/>
          </p:nvSpPr>
          <p:spPr bwMode="auto">
            <a:xfrm>
              <a:off x="6441617" y="5054881"/>
              <a:ext cx="399745" cy="512805"/>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p:nvGrpSpPr>
        <p:grpSpPr>
          <a:xfrm>
            <a:off x="6271570" y="2738555"/>
            <a:ext cx="707134" cy="707134"/>
            <a:chOff x="6271570" y="2738555"/>
            <a:chExt cx="707134" cy="707134"/>
          </a:xfrm>
        </p:grpSpPr>
        <p:sp>
          <p:nvSpPr>
            <p:cNvPr id="11" name="椭圆 10"/>
            <p:cNvSpPr/>
            <p:nvPr/>
          </p:nvSpPr>
          <p:spPr>
            <a:xfrm>
              <a:off x="6271570" y="2738555"/>
              <a:ext cx="707134" cy="70713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7" name="Freeform 221"/>
            <p:cNvSpPr>
              <a:spLocks noChangeAspect="1"/>
            </p:cNvSpPr>
            <p:nvPr/>
          </p:nvSpPr>
          <p:spPr bwMode="auto">
            <a:xfrm>
              <a:off x="6383193" y="2874389"/>
              <a:ext cx="456309" cy="437911"/>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2">
                <a:lumMod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 name="流程图: 磁盘 5">
            <a:extLst>
              <a:ext uri="{FF2B5EF4-FFF2-40B4-BE49-F238E27FC236}">
                <a16:creationId xmlns:a16="http://schemas.microsoft.com/office/drawing/2014/main" id="{C2B997B8-E8D5-4F5B-A6AE-A1001E3BD2E5}"/>
              </a:ext>
            </a:extLst>
          </p:cNvPr>
          <p:cNvSpPr/>
          <p:nvPr/>
        </p:nvSpPr>
        <p:spPr>
          <a:xfrm>
            <a:off x="2076122" y="1777532"/>
            <a:ext cx="1430767" cy="548729"/>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笔记本</a:t>
            </a:r>
          </a:p>
        </p:txBody>
      </p:sp>
      <p:sp>
        <p:nvSpPr>
          <p:cNvPr id="37" name="流程图: 磁盘 36">
            <a:extLst>
              <a:ext uri="{FF2B5EF4-FFF2-40B4-BE49-F238E27FC236}">
                <a16:creationId xmlns:a16="http://schemas.microsoft.com/office/drawing/2014/main" id="{789DA746-8DF8-48F3-96B6-5CAA1A7B82B6}"/>
              </a:ext>
            </a:extLst>
          </p:cNvPr>
          <p:cNvSpPr/>
          <p:nvPr/>
        </p:nvSpPr>
        <p:spPr>
          <a:xfrm>
            <a:off x="627722" y="3472109"/>
            <a:ext cx="1430767" cy="558274"/>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实验室台式</a:t>
            </a:r>
          </a:p>
        </p:txBody>
      </p:sp>
      <p:sp>
        <p:nvSpPr>
          <p:cNvPr id="62" name="流程图: 磁盘 61">
            <a:extLst>
              <a:ext uri="{FF2B5EF4-FFF2-40B4-BE49-F238E27FC236}">
                <a16:creationId xmlns:a16="http://schemas.microsoft.com/office/drawing/2014/main" id="{5B43B215-253B-49CD-8141-700C20EA95FB}"/>
              </a:ext>
            </a:extLst>
          </p:cNvPr>
          <p:cNvSpPr/>
          <p:nvPr/>
        </p:nvSpPr>
        <p:spPr>
          <a:xfrm>
            <a:off x="3756349" y="3472109"/>
            <a:ext cx="1430767" cy="558274"/>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家庭台式</a:t>
            </a:r>
          </a:p>
        </p:txBody>
      </p:sp>
      <p:sp>
        <p:nvSpPr>
          <p:cNvPr id="7" name="箭头: 十字 6">
            <a:extLst>
              <a:ext uri="{FF2B5EF4-FFF2-40B4-BE49-F238E27FC236}">
                <a16:creationId xmlns:a16="http://schemas.microsoft.com/office/drawing/2014/main" id="{449E1BE9-969A-4121-8D49-C8BAFC1809FC}"/>
              </a:ext>
            </a:extLst>
          </p:cNvPr>
          <p:cNvSpPr/>
          <p:nvPr/>
        </p:nvSpPr>
        <p:spPr>
          <a:xfrm>
            <a:off x="2151365" y="2431229"/>
            <a:ext cx="1430767" cy="2640034"/>
          </a:xfrm>
          <a:prstGeom prst="quad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互联网</a:t>
            </a:r>
          </a:p>
        </p:txBody>
      </p:sp>
      <p:sp>
        <p:nvSpPr>
          <p:cNvPr id="9" name="流程图: 预定义过程 8">
            <a:extLst>
              <a:ext uri="{FF2B5EF4-FFF2-40B4-BE49-F238E27FC236}">
                <a16:creationId xmlns:a16="http://schemas.microsoft.com/office/drawing/2014/main" id="{CB2D5609-008F-48EE-ADA0-759DC55EA881}"/>
              </a:ext>
            </a:extLst>
          </p:cNvPr>
          <p:cNvSpPr/>
          <p:nvPr/>
        </p:nvSpPr>
        <p:spPr>
          <a:xfrm>
            <a:off x="2151365" y="5176231"/>
            <a:ext cx="1430767" cy="87428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VPS</a:t>
            </a:r>
            <a:endParaRPr lang="zh-CN" altLang="en-US" dirty="0"/>
          </a:p>
        </p:txBody>
      </p:sp>
    </p:spTree>
    <p:extLst>
      <p:ext uri="{BB962C8B-B14F-4D97-AF65-F5344CB8AC3E}">
        <p14:creationId xmlns:p14="http://schemas.microsoft.com/office/powerpoint/2010/main" val="40675187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1</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应用价值</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Value</a:t>
            </a:r>
            <a:endParaRPr lang="zh-CN" altLang="en-US" sz="1400" dirty="0"/>
          </a:p>
        </p:txBody>
      </p:sp>
      <p:sp>
        <p:nvSpPr>
          <p:cNvPr id="10" name="文本框 9">
            <a:extLst>
              <a:ext uri="{FF2B5EF4-FFF2-40B4-BE49-F238E27FC236}">
                <a16:creationId xmlns:a16="http://schemas.microsoft.com/office/drawing/2014/main" id="{AA87AAAC-D52C-4702-A9E9-98A263B870B5}"/>
              </a:ext>
            </a:extLst>
          </p:cNvPr>
          <p:cNvSpPr txBox="1"/>
          <p:nvPr/>
        </p:nvSpPr>
        <p:spPr>
          <a:xfrm>
            <a:off x="5516985" y="1777532"/>
            <a:ext cx="6198093" cy="4247317"/>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latin typeface="Adobe 楷体 Std R" panose="02020400000000000000" pitchFamily="18" charset="-122"/>
                <a:ea typeface="Adobe 楷体 Std R" panose="02020400000000000000" pitchFamily="18" charset="-122"/>
              </a:rPr>
              <a:t>三台电脑相互备份</a:t>
            </a:r>
            <a:endParaRPr lang="en-US" altLang="zh-CN" sz="2800" dirty="0">
              <a:latin typeface="Adobe 楷体 Std R" panose="02020400000000000000" pitchFamily="18" charset="-122"/>
              <a:ea typeface="Adobe 楷体 Std R" panose="02020400000000000000" pitchFamily="18" charset="-122"/>
            </a:endParaRPr>
          </a:p>
          <a:p>
            <a:pPr lvl="1"/>
            <a:r>
              <a:rPr lang="zh-CN" altLang="en-US" dirty="0">
                <a:latin typeface="Adobe 仿宋 Std R" panose="02020400000000000000" pitchFamily="18" charset="-122"/>
                <a:ea typeface="Adobe 仿宋 Std R" panose="02020400000000000000" pitchFamily="18" charset="-122"/>
              </a:rPr>
              <a:t>只要两台电脑可用 就可以访问和恢复所有的备份文件 避免因硬件损坏导致的文件丢失</a:t>
            </a:r>
            <a:endParaRPr lang="en-US" altLang="zh-CN" dirty="0">
              <a:latin typeface="Adobe 仿宋 Std R" panose="02020400000000000000" pitchFamily="18" charset="-122"/>
              <a:ea typeface="Adobe 仿宋 Std R" panose="02020400000000000000" pitchFamily="18" charset="-122"/>
            </a:endParaRPr>
          </a:p>
          <a:p>
            <a:pPr lvl="1"/>
            <a:endParaRPr lang="en-US" altLang="zh-CN" dirty="0">
              <a:latin typeface="Adobe 楷体 Std R" panose="02020400000000000000" pitchFamily="18" charset="-122"/>
              <a:ea typeface="Adobe 楷体 Std R" panose="02020400000000000000" pitchFamily="18" charset="-122"/>
            </a:endParaRPr>
          </a:p>
          <a:p>
            <a:pPr marL="285750" indent="-285750">
              <a:buFont typeface="Arial" panose="020B0604020202020204" pitchFamily="34" charset="0"/>
              <a:buChar char="•"/>
            </a:pPr>
            <a:r>
              <a:rPr lang="zh-CN" altLang="en-US" sz="2800" dirty="0">
                <a:latin typeface="Adobe 楷体 Std R" panose="02020400000000000000" pitchFamily="18" charset="-122"/>
                <a:ea typeface="Adobe 楷体 Std R" panose="02020400000000000000" pitchFamily="18" charset="-122"/>
              </a:rPr>
              <a:t>备份文件分布式高效存储</a:t>
            </a:r>
            <a:endParaRPr lang="en-US" altLang="zh-CN" sz="2800" dirty="0">
              <a:latin typeface="Adobe 楷体 Std R" panose="02020400000000000000" pitchFamily="18" charset="-122"/>
              <a:ea typeface="Adobe 楷体 Std R" panose="02020400000000000000" pitchFamily="18" charset="-122"/>
            </a:endParaRPr>
          </a:p>
          <a:p>
            <a:pPr lvl="1"/>
            <a:r>
              <a:rPr lang="zh-CN" altLang="en-US" dirty="0">
                <a:solidFill>
                  <a:prstClr val="black"/>
                </a:solidFill>
                <a:latin typeface="Adobe 仿宋 Std R" panose="02020400000000000000" pitchFamily="18" charset="-122"/>
                <a:ea typeface="Adobe 仿宋 Std R" panose="02020400000000000000" pitchFamily="18" charset="-122"/>
              </a:rPr>
              <a:t>备份文件存储于三台电脑，且采用高效编码，每台电脑只需要存储备份文件总大小的</a:t>
            </a:r>
            <a:r>
              <a:rPr lang="en-US" altLang="zh-CN" sz="2400" b="1" dirty="0">
                <a:solidFill>
                  <a:srgbClr val="C00000"/>
                </a:solidFill>
                <a:latin typeface="Adobe 仿宋 Std R" panose="02020400000000000000" pitchFamily="18" charset="-122"/>
                <a:ea typeface="Adobe 仿宋 Std R" panose="02020400000000000000" pitchFamily="18" charset="-122"/>
              </a:rPr>
              <a:t>1/2</a:t>
            </a:r>
          </a:p>
          <a:p>
            <a:pPr lvl="1"/>
            <a:endParaRPr lang="en-US" altLang="zh-CN" dirty="0">
              <a:solidFill>
                <a:prstClr val="black"/>
              </a:solidFill>
              <a:latin typeface="Adobe 仿宋 Std R" panose="02020400000000000000" pitchFamily="18" charset="-122"/>
              <a:ea typeface="Adobe 仿宋 Std R" panose="02020400000000000000" pitchFamily="18" charset="-122"/>
            </a:endParaRPr>
          </a:p>
          <a:p>
            <a:pPr marL="285750" indent="-285750">
              <a:buFont typeface="Arial" panose="020B0604020202020204" pitchFamily="34" charset="0"/>
              <a:buChar char="•"/>
            </a:pPr>
            <a:r>
              <a:rPr lang="zh-CN" altLang="en-US" sz="2800" dirty="0">
                <a:latin typeface="Adobe 楷体 Std R" panose="02020400000000000000" pitchFamily="18" charset="-122"/>
                <a:ea typeface="Adobe 楷体 Std R" panose="02020400000000000000" pitchFamily="18" charset="-122"/>
              </a:rPr>
              <a:t>备份文件集中访问管理</a:t>
            </a:r>
            <a:endParaRPr lang="en-US" altLang="zh-CN" sz="2800" dirty="0">
              <a:latin typeface="Adobe 楷体 Std R" panose="02020400000000000000" pitchFamily="18" charset="-122"/>
              <a:ea typeface="Adobe 楷体 Std R" panose="02020400000000000000" pitchFamily="18" charset="-122"/>
            </a:endParaRPr>
          </a:p>
          <a:p>
            <a:pPr lvl="1"/>
            <a:r>
              <a:rPr lang="zh-CN" altLang="en-US" dirty="0">
                <a:solidFill>
                  <a:prstClr val="black"/>
                </a:solidFill>
                <a:latin typeface="Adobe 仿宋 Std R" panose="02020400000000000000" pitchFamily="18" charset="-122"/>
                <a:ea typeface="Adobe 仿宋 Std R" panose="02020400000000000000" pitchFamily="18" charset="-122"/>
              </a:rPr>
              <a:t>所有被备份的文件共享同一个文件目录，可以集中管理，不用重复备份和繁琐的版本更新。</a:t>
            </a:r>
            <a:endParaRPr lang="en-US" altLang="zh-CN" dirty="0">
              <a:solidFill>
                <a:prstClr val="black"/>
              </a:solidFill>
              <a:latin typeface="Adobe 仿宋 Std R" panose="02020400000000000000" pitchFamily="18" charset="-122"/>
              <a:ea typeface="Adobe 仿宋 Std R" panose="02020400000000000000" pitchFamily="18" charset="-122"/>
            </a:endParaRPr>
          </a:p>
          <a:p>
            <a:pPr lvl="1"/>
            <a:r>
              <a:rPr lang="zh-CN" altLang="en-US" dirty="0">
                <a:solidFill>
                  <a:prstClr val="black"/>
                </a:solidFill>
                <a:latin typeface="Adobe 仿宋 Std R" panose="02020400000000000000" pitchFamily="18" charset="-122"/>
                <a:ea typeface="Adobe 仿宋 Std R" panose="02020400000000000000" pitchFamily="18" charset="-122"/>
              </a:rPr>
              <a:t>随时随地，只要有</a:t>
            </a:r>
            <a:r>
              <a:rPr lang="en-US" altLang="zh-CN" dirty="0">
                <a:solidFill>
                  <a:prstClr val="black"/>
                </a:solidFill>
                <a:latin typeface="Adobe 仿宋 Std R" panose="02020400000000000000" pitchFamily="18" charset="-122"/>
                <a:ea typeface="Adobe 仿宋 Std R" panose="02020400000000000000" pitchFamily="18" charset="-122"/>
              </a:rPr>
              <a:t>2+</a:t>
            </a:r>
            <a:r>
              <a:rPr lang="zh-CN" altLang="en-US" dirty="0">
                <a:solidFill>
                  <a:prstClr val="black"/>
                </a:solidFill>
                <a:latin typeface="Adobe 仿宋 Std R" panose="02020400000000000000" pitchFamily="18" charset="-122"/>
                <a:ea typeface="Adobe 仿宋 Std R" panose="02020400000000000000" pitchFamily="18" charset="-122"/>
              </a:rPr>
              <a:t>电脑上线，就可以通过浏览器移动访问所有备份文件</a:t>
            </a:r>
            <a:endParaRPr lang="en-US" altLang="zh-CN" dirty="0">
              <a:solidFill>
                <a:prstClr val="black"/>
              </a:solidFill>
              <a:latin typeface="Adobe 仿宋 Std R" panose="02020400000000000000" pitchFamily="18" charset="-122"/>
              <a:ea typeface="Adobe 仿宋 Std R" panose="02020400000000000000" pitchFamily="18" charset="-122"/>
            </a:endParaRPr>
          </a:p>
        </p:txBody>
      </p:sp>
      <p:pic>
        <p:nvPicPr>
          <p:cNvPr id="12" name="图片 11">
            <a:extLst>
              <a:ext uri="{FF2B5EF4-FFF2-40B4-BE49-F238E27FC236}">
                <a16:creationId xmlns:a16="http://schemas.microsoft.com/office/drawing/2014/main" id="{36955629-B32A-4CC6-A89B-BD69E393B5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345" y="1777532"/>
            <a:ext cx="4066549" cy="4062523"/>
          </a:xfrm>
          <a:prstGeom prst="rect">
            <a:avLst/>
          </a:prstGeom>
        </p:spPr>
      </p:pic>
    </p:spTree>
    <p:extLst>
      <p:ext uri="{BB962C8B-B14F-4D97-AF65-F5344CB8AC3E}">
        <p14:creationId xmlns:p14="http://schemas.microsoft.com/office/powerpoint/2010/main" val="201877014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流程图: 手动输入 57"/>
          <p:cNvSpPr/>
          <p:nvPr/>
        </p:nvSpPr>
        <p:spPr>
          <a:xfrm rot="5400000">
            <a:off x="-57150" y="1714500"/>
            <a:ext cx="1695450" cy="1619250"/>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543050" y="1162050"/>
            <a:ext cx="1333500" cy="2708434"/>
          </a:xfrm>
          <a:prstGeom prst="rect">
            <a:avLst/>
          </a:prstGeom>
          <a:noFill/>
        </p:spPr>
        <p:txBody>
          <a:bodyPr wrap="square" rtlCol="0">
            <a:spAutoFit/>
          </a:bodyPr>
          <a:lstStyle/>
          <a:p>
            <a:r>
              <a:rPr lang="en-US" altLang="zh-CN" sz="17000" b="1" dirty="0">
                <a:solidFill>
                  <a:schemeClr val="bg1"/>
                </a:solidFill>
              </a:rPr>
              <a:t>2</a:t>
            </a:r>
            <a:endParaRPr lang="zh-CN" altLang="en-US" sz="17000" b="1" dirty="0">
              <a:solidFill>
                <a:schemeClr val="bg1"/>
              </a:solidFill>
            </a:endParaRPr>
          </a:p>
        </p:txBody>
      </p:sp>
      <p:sp>
        <p:nvSpPr>
          <p:cNvPr id="62" name="文本框 61"/>
          <p:cNvSpPr txBox="1"/>
          <p:nvPr/>
        </p:nvSpPr>
        <p:spPr>
          <a:xfrm>
            <a:off x="2743200" y="1676400"/>
            <a:ext cx="3771900" cy="1015663"/>
          </a:xfrm>
          <a:prstGeom prst="rect">
            <a:avLst/>
          </a:prstGeom>
          <a:noFill/>
        </p:spPr>
        <p:txBody>
          <a:bodyPr wrap="square" rtlCol="0">
            <a:spAutoFit/>
          </a:bodyPr>
          <a:lstStyle/>
          <a:p>
            <a:r>
              <a:rPr lang="zh-CN" altLang="en-US" sz="6000" dirty="0">
                <a:solidFill>
                  <a:schemeClr val="bg1"/>
                </a:solidFill>
              </a:rPr>
              <a:t>系统演示</a:t>
            </a:r>
          </a:p>
        </p:txBody>
      </p:sp>
      <p:sp>
        <p:nvSpPr>
          <p:cNvPr id="63" name="文本框 62"/>
          <p:cNvSpPr txBox="1"/>
          <p:nvPr/>
        </p:nvSpPr>
        <p:spPr>
          <a:xfrm>
            <a:off x="2743200" y="2725519"/>
            <a:ext cx="8305800" cy="646331"/>
          </a:xfrm>
          <a:prstGeom prst="rect">
            <a:avLst/>
          </a:prstGeom>
          <a:noFill/>
        </p:spPr>
        <p:txBody>
          <a:bodyPr wrap="square" rtlCol="0">
            <a:spAutoFit/>
          </a:bodyPr>
          <a:lstStyle/>
          <a:p>
            <a:r>
              <a:rPr lang="en-US" altLang="zh-CN" sz="3600" dirty="0">
                <a:solidFill>
                  <a:schemeClr val="bg1"/>
                </a:solidFill>
              </a:rPr>
              <a:t>Demonstration </a:t>
            </a:r>
            <a:endParaRPr lang="zh-CN" altLang="en-US" sz="3600" dirty="0">
              <a:solidFill>
                <a:schemeClr val="bg1"/>
              </a:solidFill>
            </a:endParaRPr>
          </a:p>
        </p:txBody>
      </p:sp>
    </p:spTree>
    <p:extLst>
      <p:ext uri="{BB962C8B-B14F-4D97-AF65-F5344CB8AC3E}">
        <p14:creationId xmlns:p14="http://schemas.microsoft.com/office/powerpoint/2010/main" val="10259435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
          <p:cNvSpPr/>
          <p:nvPr/>
        </p:nvSpPr>
        <p:spPr>
          <a:xfrm rot="5400000">
            <a:off x="13229" y="262520"/>
            <a:ext cx="772358" cy="83691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17866" y="85070"/>
            <a:ext cx="1333500" cy="1200329"/>
          </a:xfrm>
          <a:prstGeom prst="rect">
            <a:avLst/>
          </a:prstGeom>
          <a:noFill/>
        </p:spPr>
        <p:txBody>
          <a:bodyPr wrap="square" rtlCol="0">
            <a:spAutoFit/>
          </a:bodyPr>
          <a:lstStyle/>
          <a:p>
            <a:r>
              <a:rPr lang="en-US" altLang="zh-CN" sz="7200" b="1" dirty="0"/>
              <a:t>2</a:t>
            </a:r>
            <a:endParaRPr lang="zh-CN" altLang="en-US" sz="7200" b="1" dirty="0"/>
          </a:p>
        </p:txBody>
      </p:sp>
      <p:sp>
        <p:nvSpPr>
          <p:cNvPr id="4" name="文本框 3"/>
          <p:cNvSpPr txBox="1"/>
          <p:nvPr/>
        </p:nvSpPr>
        <p:spPr>
          <a:xfrm>
            <a:off x="1484616" y="294799"/>
            <a:ext cx="1639584" cy="523220"/>
          </a:xfrm>
          <a:prstGeom prst="rect">
            <a:avLst/>
          </a:prstGeom>
          <a:noFill/>
        </p:spPr>
        <p:txBody>
          <a:bodyPr wrap="square" rtlCol="0">
            <a:spAutoFit/>
          </a:bodyPr>
          <a:lstStyle/>
          <a:p>
            <a:r>
              <a:rPr lang="zh-CN" altLang="en-US" sz="2800" dirty="0"/>
              <a:t>客户端</a:t>
            </a:r>
          </a:p>
        </p:txBody>
      </p:sp>
      <p:sp>
        <p:nvSpPr>
          <p:cNvPr id="5" name="文本框 4"/>
          <p:cNvSpPr txBox="1"/>
          <p:nvPr/>
        </p:nvSpPr>
        <p:spPr>
          <a:xfrm>
            <a:off x="1484616" y="807481"/>
            <a:ext cx="1639584" cy="307777"/>
          </a:xfrm>
          <a:prstGeom prst="rect">
            <a:avLst/>
          </a:prstGeom>
          <a:noFill/>
        </p:spPr>
        <p:txBody>
          <a:bodyPr wrap="square" rtlCol="0">
            <a:spAutoFit/>
          </a:bodyPr>
          <a:lstStyle/>
          <a:p>
            <a:r>
              <a:rPr lang="en-US" altLang="zh-CN" sz="1400" dirty="0"/>
              <a:t>Client</a:t>
            </a:r>
            <a:endParaRPr lang="zh-CN" altLang="en-US" sz="1400" dirty="0"/>
          </a:p>
        </p:txBody>
      </p:sp>
      <p:pic>
        <p:nvPicPr>
          <p:cNvPr id="6" name="图片 5">
            <a:extLst>
              <a:ext uri="{FF2B5EF4-FFF2-40B4-BE49-F238E27FC236}">
                <a16:creationId xmlns:a16="http://schemas.microsoft.com/office/drawing/2014/main" id="{3E0E483F-6E9F-4288-ADB2-7F9F74422A1E}"/>
              </a:ext>
            </a:extLst>
          </p:cNvPr>
          <p:cNvPicPr>
            <a:picLocks noChangeAspect="1"/>
          </p:cNvPicPr>
          <p:nvPr/>
        </p:nvPicPr>
        <p:blipFill>
          <a:blip r:embed="rId2"/>
          <a:stretch>
            <a:fillRect/>
          </a:stretch>
        </p:blipFill>
        <p:spPr>
          <a:xfrm>
            <a:off x="902989" y="2347914"/>
            <a:ext cx="4797645" cy="959529"/>
          </a:xfrm>
          <a:prstGeom prst="rect">
            <a:avLst/>
          </a:prstGeom>
        </p:spPr>
      </p:pic>
      <p:pic>
        <p:nvPicPr>
          <p:cNvPr id="7" name="图片 6">
            <a:extLst>
              <a:ext uri="{FF2B5EF4-FFF2-40B4-BE49-F238E27FC236}">
                <a16:creationId xmlns:a16="http://schemas.microsoft.com/office/drawing/2014/main" id="{BF9E8178-74D0-4A33-9D6B-A7C9C7D8178E}"/>
              </a:ext>
            </a:extLst>
          </p:cNvPr>
          <p:cNvPicPr>
            <a:picLocks noChangeAspect="1"/>
          </p:cNvPicPr>
          <p:nvPr/>
        </p:nvPicPr>
        <p:blipFill>
          <a:blip r:embed="rId3"/>
          <a:stretch>
            <a:fillRect/>
          </a:stretch>
        </p:blipFill>
        <p:spPr>
          <a:xfrm>
            <a:off x="5433622" y="3617361"/>
            <a:ext cx="5287009" cy="2503941"/>
          </a:xfrm>
          <a:prstGeom prst="rect">
            <a:avLst/>
          </a:prstGeom>
        </p:spPr>
      </p:pic>
      <p:pic>
        <p:nvPicPr>
          <p:cNvPr id="8" name="图片 7">
            <a:extLst>
              <a:ext uri="{FF2B5EF4-FFF2-40B4-BE49-F238E27FC236}">
                <a16:creationId xmlns:a16="http://schemas.microsoft.com/office/drawing/2014/main" id="{8A7768B2-3CD9-4AFB-9BB5-5251DFA05980}"/>
              </a:ext>
            </a:extLst>
          </p:cNvPr>
          <p:cNvPicPr>
            <a:picLocks noChangeAspect="1"/>
          </p:cNvPicPr>
          <p:nvPr/>
        </p:nvPicPr>
        <p:blipFill>
          <a:blip r:embed="rId4"/>
          <a:stretch>
            <a:fillRect/>
          </a:stretch>
        </p:blipFill>
        <p:spPr>
          <a:xfrm>
            <a:off x="1623981" y="4355047"/>
            <a:ext cx="1761905" cy="1028571"/>
          </a:xfrm>
          <a:prstGeom prst="rect">
            <a:avLst/>
          </a:prstGeom>
        </p:spPr>
      </p:pic>
      <p:sp>
        <p:nvSpPr>
          <p:cNvPr id="9" name="文本框 8">
            <a:extLst>
              <a:ext uri="{FF2B5EF4-FFF2-40B4-BE49-F238E27FC236}">
                <a16:creationId xmlns:a16="http://schemas.microsoft.com/office/drawing/2014/main" id="{4BDDB38C-AF69-48E0-9FD8-991956A2CD21}"/>
              </a:ext>
            </a:extLst>
          </p:cNvPr>
          <p:cNvSpPr txBox="1"/>
          <p:nvPr/>
        </p:nvSpPr>
        <p:spPr>
          <a:xfrm>
            <a:off x="817866" y="1535608"/>
            <a:ext cx="9751155"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客户端由三部分组成，客户端</a:t>
            </a:r>
            <a:r>
              <a:rPr lang="en-US" altLang="zh-CN" dirty="0"/>
              <a:t>java</a:t>
            </a:r>
            <a:r>
              <a:rPr lang="zh-CN" altLang="en-US" dirty="0"/>
              <a:t>程序，客户端配置文件和存储服务文件夹</a:t>
            </a:r>
            <a:endParaRPr lang="en-US" altLang="zh-CN" dirty="0"/>
          </a:p>
          <a:p>
            <a:pPr marL="285750" indent="-285750">
              <a:buFont typeface="Arial" panose="020B0604020202020204" pitchFamily="34" charset="0"/>
              <a:buChar char="•"/>
            </a:pPr>
            <a:r>
              <a:rPr lang="zh-CN" altLang="en-US" dirty="0"/>
              <a:t>需要备份的文件经过客户端切片分发到所有在线客户端存储服务文件夹中进行备份</a:t>
            </a:r>
          </a:p>
        </p:txBody>
      </p:sp>
      <p:sp>
        <p:nvSpPr>
          <p:cNvPr id="10" name="箭头: 右 9">
            <a:extLst>
              <a:ext uri="{FF2B5EF4-FFF2-40B4-BE49-F238E27FC236}">
                <a16:creationId xmlns:a16="http://schemas.microsoft.com/office/drawing/2014/main" id="{6A5FA98B-13E5-439D-AE4C-B86D68854A73}"/>
              </a:ext>
            </a:extLst>
          </p:cNvPr>
          <p:cNvSpPr/>
          <p:nvPr/>
        </p:nvSpPr>
        <p:spPr>
          <a:xfrm>
            <a:off x="3604938" y="4512259"/>
            <a:ext cx="1609632" cy="714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切片、分发</a:t>
            </a:r>
          </a:p>
        </p:txBody>
      </p:sp>
    </p:spTree>
    <p:extLst>
      <p:ext uri="{BB962C8B-B14F-4D97-AF65-F5344CB8AC3E}">
        <p14:creationId xmlns:p14="http://schemas.microsoft.com/office/powerpoint/2010/main" val="2068448743"/>
      </p:ext>
    </p:extLst>
  </p:cSld>
  <p:clrMapOvr>
    <a:masterClrMapping/>
  </p:clrMapOvr>
  <p:transition spd="slow">
    <p:wipe/>
  </p:transition>
</p:sld>
</file>

<file path=ppt/theme/theme1.xml><?xml version="1.0" encoding="utf-8"?>
<a:theme xmlns:a="http://schemas.openxmlformats.org/drawingml/2006/main" name="Office 主题">
  <a:themeElements>
    <a:clrScheme name="自定义 179">
      <a:dk1>
        <a:sysClr val="windowText" lastClr="000000"/>
      </a:dk1>
      <a:lt1>
        <a:sysClr val="window" lastClr="FFFFFF"/>
      </a:lt1>
      <a:dk2>
        <a:srgbClr val="44546A"/>
      </a:dk2>
      <a:lt2>
        <a:srgbClr val="E7E6E6"/>
      </a:lt2>
      <a:accent1>
        <a:srgbClr val="CD054C"/>
      </a:accent1>
      <a:accent2>
        <a:srgbClr val="EA8908"/>
      </a:accent2>
      <a:accent3>
        <a:srgbClr val="0FC1B9"/>
      </a:accent3>
      <a:accent4>
        <a:srgbClr val="FFC000"/>
      </a:accent4>
      <a:accent5>
        <a:srgbClr val="00B0F0"/>
      </a:accent5>
      <a:accent6>
        <a:srgbClr val="70AD47"/>
      </a:accent6>
      <a:hlink>
        <a:srgbClr val="0563C1"/>
      </a:hlink>
      <a:folHlink>
        <a:srgbClr val="954F72"/>
      </a:folHlink>
    </a:clrScheme>
    <a:fontScheme name="Arial">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754</TotalTime>
  <Words>1054</Words>
  <Application>Microsoft Office PowerPoint</Application>
  <PresentationFormat>宽屏</PresentationFormat>
  <Paragraphs>184</Paragraphs>
  <Slides>30</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Adobe 仿宋 Std R</vt:lpstr>
      <vt:lpstr>Adobe 楷体 Std R</vt:lpstr>
      <vt:lpstr>等线</vt:lpstr>
      <vt:lpstr>华文细黑</vt:lpstr>
      <vt:lpstr>华文新魏</vt:lpstr>
      <vt:lpstr>宋体</vt:lpstr>
      <vt:lpstr>微软雅黑</vt:lpstr>
      <vt:lpstr>Arial</vt:lpstr>
      <vt:lpstr>Calibri</vt:lpstr>
      <vt:lpstr>Century Gothic</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Haojun Xia</cp:lastModifiedBy>
  <cp:revision>94</cp:revision>
  <dcterms:created xsi:type="dcterms:W3CDTF">2015-10-16T04:07:06Z</dcterms:created>
  <dcterms:modified xsi:type="dcterms:W3CDTF">2018-05-17T03:19:25Z</dcterms:modified>
</cp:coreProperties>
</file>